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8" r:id="rId6"/>
    <p:sldId id="259" r:id="rId7"/>
    <p:sldId id="261" r:id="rId8"/>
    <p:sldId id="271" r:id="rId9"/>
    <p:sldId id="262" r:id="rId10"/>
    <p:sldId id="301" r:id="rId11"/>
    <p:sldId id="302" r:id="rId12"/>
    <p:sldId id="303" r:id="rId13"/>
    <p:sldId id="300" r:id="rId14"/>
    <p:sldId id="263" r:id="rId15"/>
    <p:sldId id="265"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37A129-0CBD-44B6-BF86-0355FF99B75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4CA7739-15E6-409E-B0E6-34074651A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8FDDE59-811A-473F-BC5B-C2D19FAB70F7}"/>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5" name="Segnaposto piè di pagina 4">
            <a:extLst>
              <a:ext uri="{FF2B5EF4-FFF2-40B4-BE49-F238E27FC236}">
                <a16:creationId xmlns:a16="http://schemas.microsoft.com/office/drawing/2014/main" id="{D6BCD351-269A-480F-88A2-7F7BA8F4963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8977DD3-9AB3-417F-82D3-C407D594232C}"/>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281404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472A5F-690E-407F-8240-55AAEE64219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95E81C3-0A46-40E4-A98F-46B183E3690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3A37ED-A5E4-437B-8E05-E0DF8EC50CAE}"/>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5" name="Segnaposto piè di pagina 4">
            <a:extLst>
              <a:ext uri="{FF2B5EF4-FFF2-40B4-BE49-F238E27FC236}">
                <a16:creationId xmlns:a16="http://schemas.microsoft.com/office/drawing/2014/main" id="{5F301175-BE72-430A-8C95-F3666F1176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EF13C7-04CE-4579-A7EA-5433839F9300}"/>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39911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DEC3A31-F173-46E2-8911-47D84D3B347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56514AA-9F1C-46A7-8334-C3C2D4F076A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8F4979-AA4D-429C-AFC6-516C3512B5E0}"/>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5" name="Segnaposto piè di pagina 4">
            <a:extLst>
              <a:ext uri="{FF2B5EF4-FFF2-40B4-BE49-F238E27FC236}">
                <a16:creationId xmlns:a16="http://schemas.microsoft.com/office/drawing/2014/main" id="{603102D3-CE28-4E03-8F98-F47B4F1467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8189392-E946-4EA9-9C2C-2F13CCB5DA36}"/>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128016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91213A-FD29-4259-8171-A6C538BEB15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DF7881-AA5C-4C08-ACAC-2DA1E77DB48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D2B048-8BDE-464F-B9F3-618707868170}"/>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5" name="Segnaposto piè di pagina 4">
            <a:extLst>
              <a:ext uri="{FF2B5EF4-FFF2-40B4-BE49-F238E27FC236}">
                <a16:creationId xmlns:a16="http://schemas.microsoft.com/office/drawing/2014/main" id="{4B64F94A-41A6-42D5-8392-11A21851C5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0F6B1E-FF58-429B-826E-054F77BD1E06}"/>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336983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774FBF-52DE-435A-9705-CC0771EA152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485BE73-3C7E-4854-BAEC-E3A1E3B1C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CDDB37E-B09A-4DDB-AEBC-EF19962FE68E}"/>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5" name="Segnaposto piè di pagina 4">
            <a:extLst>
              <a:ext uri="{FF2B5EF4-FFF2-40B4-BE49-F238E27FC236}">
                <a16:creationId xmlns:a16="http://schemas.microsoft.com/office/drawing/2014/main" id="{807D54A8-8EDD-45BE-B551-89E41CB39C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6310F7-C2B2-4BE9-944C-C9837757193B}"/>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3122440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9409AE-06BB-49CF-886D-C98EDE3999C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920991-98EF-42C1-99B8-3B9465517F8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7D6547-9CFC-4454-A727-8C217ED8AE4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C56188F-5647-4B79-859F-A44D08A02864}"/>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6" name="Segnaposto piè di pagina 5">
            <a:extLst>
              <a:ext uri="{FF2B5EF4-FFF2-40B4-BE49-F238E27FC236}">
                <a16:creationId xmlns:a16="http://schemas.microsoft.com/office/drawing/2014/main" id="{CE9E8FEC-6B84-4F8E-933E-A43334D3211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A03953-3246-4EF4-B5B4-F6BF6D08DA51}"/>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29745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AA3E85-AD82-4F2B-96A8-569C94E883E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CF59E9C-EA9D-4A32-B0F5-3B6E37CBA8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AFB6A2C-B0D1-4B02-AB3A-4547AC71D7D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BB0580D-F739-4E94-9A64-54A615D7D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E7D2DEF-2B6C-40F5-A055-D2C2FACD96B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042D5F4-0EFF-40F4-B0A8-BC0413751BFF}"/>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8" name="Segnaposto piè di pagina 7">
            <a:extLst>
              <a:ext uri="{FF2B5EF4-FFF2-40B4-BE49-F238E27FC236}">
                <a16:creationId xmlns:a16="http://schemas.microsoft.com/office/drawing/2014/main" id="{1CD3FE16-9B2B-483F-98FA-6B299BE13FB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287172E-A885-45E4-9901-64C3B9063B5C}"/>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213235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337702-931D-4DE0-8D21-458F9C8A3A5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85B36-CE50-4BD5-92D9-480414410241}"/>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4" name="Segnaposto piè di pagina 3">
            <a:extLst>
              <a:ext uri="{FF2B5EF4-FFF2-40B4-BE49-F238E27FC236}">
                <a16:creationId xmlns:a16="http://schemas.microsoft.com/office/drawing/2014/main" id="{8E8A4568-A6DE-4E7C-B52E-6F9F1B32556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F7F52D2-B40F-46FD-AFD0-DB13A31C8609}"/>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241826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A08BFEA-5EFD-4A29-BE66-3EE446ACBDCC}"/>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3" name="Segnaposto piè di pagina 2">
            <a:extLst>
              <a:ext uri="{FF2B5EF4-FFF2-40B4-BE49-F238E27FC236}">
                <a16:creationId xmlns:a16="http://schemas.microsoft.com/office/drawing/2014/main" id="{B1DBCFA1-6FE7-40DA-B77C-8849602250A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F2E2056-B439-4195-B12D-663730058874}"/>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97032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7A7B74-3E55-48BB-8D31-FDC4864A8EF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E5BC36D-6525-46C0-91E6-1D172983E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AE34669-33EA-4880-88EF-F546FB4E9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78139DA-5C31-4ADC-AA1D-857D7629B7AA}"/>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6" name="Segnaposto piè di pagina 5">
            <a:extLst>
              <a:ext uri="{FF2B5EF4-FFF2-40B4-BE49-F238E27FC236}">
                <a16:creationId xmlns:a16="http://schemas.microsoft.com/office/drawing/2014/main" id="{8E172D93-6601-4B35-A090-75597D160B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EEA0EE-198A-4C66-93EA-9F63DF1868C9}"/>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232295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B7699A-35A2-42DE-BE32-1C053D297A3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625B568-484B-4AF9-AFDC-DCA23B9BB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8974A69-74AB-4F82-8D32-65DDD7BA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8DB5D2E-A9EB-4718-95B8-58410B1623D9}"/>
              </a:ext>
            </a:extLst>
          </p:cNvPr>
          <p:cNvSpPr>
            <a:spLocks noGrp="1"/>
          </p:cNvSpPr>
          <p:nvPr>
            <p:ph type="dt" sz="half" idx="10"/>
          </p:nvPr>
        </p:nvSpPr>
        <p:spPr/>
        <p:txBody>
          <a:bodyPr/>
          <a:lstStyle/>
          <a:p>
            <a:fld id="{EC658A3B-FB8A-41F5-B796-B392D9D9114F}" type="datetimeFigureOut">
              <a:rPr lang="it-IT" smtClean="0"/>
              <a:t>06/09/2019</a:t>
            </a:fld>
            <a:endParaRPr lang="it-IT"/>
          </a:p>
        </p:txBody>
      </p:sp>
      <p:sp>
        <p:nvSpPr>
          <p:cNvPr id="6" name="Segnaposto piè di pagina 5">
            <a:extLst>
              <a:ext uri="{FF2B5EF4-FFF2-40B4-BE49-F238E27FC236}">
                <a16:creationId xmlns:a16="http://schemas.microsoft.com/office/drawing/2014/main" id="{B6089D97-A354-4F6A-897A-509684C284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226C4CE-D52C-4C34-80A0-FC0EE494F478}"/>
              </a:ext>
            </a:extLst>
          </p:cNvPr>
          <p:cNvSpPr>
            <a:spLocks noGrp="1"/>
          </p:cNvSpPr>
          <p:nvPr>
            <p:ph type="sldNum" sz="quarter" idx="12"/>
          </p:nvPr>
        </p:nvSpPr>
        <p:spPr/>
        <p:txBody>
          <a:bodyPr/>
          <a:lstStyle/>
          <a:p>
            <a:fld id="{97B89A5D-8F6A-4702-A507-1FDD0EE4C1B7}" type="slidenum">
              <a:rPr lang="it-IT" smtClean="0"/>
              <a:t>‹N›</a:t>
            </a:fld>
            <a:endParaRPr lang="it-IT"/>
          </a:p>
        </p:txBody>
      </p:sp>
    </p:spTree>
    <p:extLst>
      <p:ext uri="{BB962C8B-B14F-4D97-AF65-F5344CB8AC3E}">
        <p14:creationId xmlns:p14="http://schemas.microsoft.com/office/powerpoint/2010/main" val="396113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128B7D2-12DC-414D-A97B-132822503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DC3FDDE-789A-46F9-BD3D-7C19DB8CB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6BFC96-6F13-4271-A204-CB3C17317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58A3B-FB8A-41F5-B796-B392D9D9114F}" type="datetimeFigureOut">
              <a:rPr lang="it-IT" smtClean="0"/>
              <a:t>06/09/2019</a:t>
            </a:fld>
            <a:endParaRPr lang="it-IT"/>
          </a:p>
        </p:txBody>
      </p:sp>
      <p:sp>
        <p:nvSpPr>
          <p:cNvPr id="5" name="Segnaposto piè di pagina 4">
            <a:extLst>
              <a:ext uri="{FF2B5EF4-FFF2-40B4-BE49-F238E27FC236}">
                <a16:creationId xmlns:a16="http://schemas.microsoft.com/office/drawing/2014/main" id="{EA592CC3-48E0-41BB-8987-89D614024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5E0E071-1741-4B20-8799-557BF1559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89A5D-8F6A-4702-A507-1FDD0EE4C1B7}" type="slidenum">
              <a:rPr lang="it-IT" smtClean="0"/>
              <a:t>‹N›</a:t>
            </a:fld>
            <a:endParaRPr lang="it-IT"/>
          </a:p>
        </p:txBody>
      </p:sp>
    </p:spTree>
    <p:extLst>
      <p:ext uri="{BB962C8B-B14F-4D97-AF65-F5344CB8AC3E}">
        <p14:creationId xmlns:p14="http://schemas.microsoft.com/office/powerpoint/2010/main" val="292619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file:///E:\usb\metodo%20di%20studio%20tesina\Didattica%20dsa.pp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412DED-DA35-450A-A913-698E59A1C9BF}"/>
              </a:ext>
            </a:extLst>
          </p:cNvPr>
          <p:cNvSpPr>
            <a:spLocks noGrp="1"/>
          </p:cNvSpPr>
          <p:nvPr>
            <p:ph type="ctrTitle"/>
          </p:nvPr>
        </p:nvSpPr>
        <p:spPr>
          <a:xfrm>
            <a:off x="307909" y="525204"/>
            <a:ext cx="11439331" cy="1816780"/>
          </a:xfrm>
        </p:spPr>
        <p:txBody>
          <a:bodyPr>
            <a:normAutofit fontScale="90000"/>
          </a:bodyPr>
          <a:lstStyle/>
          <a:p>
            <a:r>
              <a:rPr lang="it-IT" b="1" dirty="0">
                <a:solidFill>
                  <a:srgbClr val="FF0000"/>
                </a:solidFill>
              </a:rPr>
              <a:t>GLI STILI COGNITIVI, DI APPRENDIMENTO E DI INSEGNAMENTO</a:t>
            </a:r>
          </a:p>
        </p:txBody>
      </p:sp>
      <p:pic>
        <p:nvPicPr>
          <p:cNvPr id="4" name="Immagine 3">
            <a:extLst>
              <a:ext uri="{FF2B5EF4-FFF2-40B4-BE49-F238E27FC236}">
                <a16:creationId xmlns:a16="http://schemas.microsoft.com/office/drawing/2014/main" id="{173CF53E-5E94-4361-A2EB-D4B602B7AA33}"/>
              </a:ext>
            </a:extLst>
          </p:cNvPr>
          <p:cNvPicPr>
            <a:picLocks noChangeAspect="1"/>
          </p:cNvPicPr>
          <p:nvPr/>
        </p:nvPicPr>
        <p:blipFill>
          <a:blip r:embed="rId2"/>
          <a:stretch>
            <a:fillRect/>
          </a:stretch>
        </p:blipFill>
        <p:spPr>
          <a:xfrm>
            <a:off x="3714750" y="2727682"/>
            <a:ext cx="4762499" cy="3371849"/>
          </a:xfrm>
          <a:prstGeom prst="rect">
            <a:avLst/>
          </a:prstGeom>
        </p:spPr>
      </p:pic>
    </p:spTree>
    <p:extLst>
      <p:ext uri="{BB962C8B-B14F-4D97-AF65-F5344CB8AC3E}">
        <p14:creationId xmlns:p14="http://schemas.microsoft.com/office/powerpoint/2010/main" val="335927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994DE-CDAD-4CE2-9249-5E32D71A785E}"/>
              </a:ext>
            </a:extLst>
          </p:cNvPr>
          <p:cNvSpPr>
            <a:spLocks noGrp="1"/>
          </p:cNvSpPr>
          <p:nvPr>
            <p:ph type="title"/>
          </p:nvPr>
        </p:nvSpPr>
        <p:spPr>
          <a:xfrm>
            <a:off x="720754" y="188957"/>
            <a:ext cx="10515600" cy="809334"/>
          </a:xfrm>
        </p:spPr>
        <p:txBody>
          <a:bodyPr/>
          <a:lstStyle/>
          <a:p>
            <a:pPr algn="ctr"/>
            <a:r>
              <a:rPr lang="it-IT" b="1" dirty="0">
                <a:solidFill>
                  <a:srgbClr val="00B050"/>
                </a:solidFill>
              </a:rPr>
              <a:t>STRUMENTI COMPENSATIVI </a:t>
            </a:r>
          </a:p>
        </p:txBody>
      </p:sp>
      <p:sp>
        <p:nvSpPr>
          <p:cNvPr id="3" name="Segnaposto contenuto 2">
            <a:extLst>
              <a:ext uri="{FF2B5EF4-FFF2-40B4-BE49-F238E27FC236}">
                <a16:creationId xmlns:a16="http://schemas.microsoft.com/office/drawing/2014/main" id="{D5C7EC59-717B-49C2-AFEA-619CE01176D5}"/>
              </a:ext>
            </a:extLst>
          </p:cNvPr>
          <p:cNvSpPr>
            <a:spLocks noGrp="1"/>
          </p:cNvSpPr>
          <p:nvPr>
            <p:ph idx="1"/>
          </p:nvPr>
        </p:nvSpPr>
        <p:spPr>
          <a:xfrm>
            <a:off x="167780" y="1115736"/>
            <a:ext cx="11836866" cy="5553307"/>
          </a:xfrm>
        </p:spPr>
        <p:txBody>
          <a:bodyPr>
            <a:normAutofit/>
          </a:bodyPr>
          <a:lstStyle/>
          <a:p>
            <a:pPr algn="just">
              <a:buFont typeface="Wingdings" panose="05000000000000000000" pitchFamily="2" charset="2"/>
              <a:buChar char="v"/>
              <a:defRPr/>
            </a:pPr>
            <a:r>
              <a:rPr lang="it-IT" altLang="it-IT" dirty="0">
                <a:solidFill>
                  <a:srgbClr val="000000"/>
                </a:solidFill>
                <a:latin typeface="Arial Narrow" pitchFamily="32" charset="0"/>
              </a:rPr>
              <a:t> Aiuti nelle anticipazioni sul testo da leggere….</a:t>
            </a:r>
          </a:p>
          <a:p>
            <a:pPr marL="0" indent="0" algn="just">
              <a:buNone/>
              <a:defRPr/>
            </a:pPr>
            <a:r>
              <a:rPr lang="it-IT" altLang="it-IT" dirty="0">
                <a:solidFill>
                  <a:srgbClr val="000000"/>
                </a:solidFill>
                <a:latin typeface="Arial Narrow" pitchFamily="32" charset="0"/>
              </a:rPr>
              <a:t> </a:t>
            </a:r>
            <a:r>
              <a:rPr lang="it-IT" altLang="it-IT" i="1" dirty="0">
                <a:solidFill>
                  <a:srgbClr val="000000"/>
                </a:solidFill>
                <a:latin typeface="Arial Narrow" pitchFamily="32" charset="0"/>
              </a:rPr>
              <a:t>Favoriscono l’attività di predizione, quindi la lettura fluida e predittiva</a:t>
            </a:r>
            <a:r>
              <a:rPr lang="it-IT" altLang="it-IT" dirty="0">
                <a:solidFill>
                  <a:srgbClr val="000000"/>
                </a:solidFill>
                <a:latin typeface="Arial Narrow" pitchFamily="32" charset="0"/>
              </a:rPr>
              <a:t>;</a:t>
            </a:r>
          </a:p>
          <a:p>
            <a:pPr algn="just">
              <a:buFont typeface="Wingdings" panose="05000000000000000000" pitchFamily="2" charset="2"/>
              <a:buChar char="v"/>
              <a:defRPr/>
            </a:pPr>
            <a:r>
              <a:rPr lang="it-IT" altLang="it-IT" dirty="0">
                <a:solidFill>
                  <a:srgbClr val="000000"/>
                </a:solidFill>
                <a:latin typeface="Arial Narrow" pitchFamily="32" charset="0"/>
              </a:rPr>
              <a:t> Informazioni di contesto, sul testo che lo include, sull’autore, sugli scopi, </a:t>
            </a:r>
            <a:r>
              <a:rPr lang="it-IT" altLang="it-IT" dirty="0" err="1">
                <a:solidFill>
                  <a:srgbClr val="000000"/>
                </a:solidFill>
                <a:latin typeface="Arial Narrow" pitchFamily="32" charset="0"/>
              </a:rPr>
              <a:t>ecc</a:t>
            </a:r>
            <a:r>
              <a:rPr lang="it-IT" altLang="it-IT" dirty="0">
                <a:solidFill>
                  <a:srgbClr val="000000"/>
                </a:solidFill>
                <a:latin typeface="Arial Narrow" pitchFamily="32" charset="0"/>
              </a:rPr>
              <a:t>…</a:t>
            </a:r>
          </a:p>
          <a:p>
            <a:pPr marL="0" indent="0" algn="just">
              <a:buNone/>
              <a:defRPr/>
            </a:pPr>
            <a:r>
              <a:rPr lang="it-IT" altLang="it-IT" i="1" dirty="0">
                <a:solidFill>
                  <a:srgbClr val="000000"/>
                </a:solidFill>
                <a:latin typeface="Arial Narrow" pitchFamily="32" charset="0"/>
              </a:rPr>
              <a:t> Favoriscono l’attività di predizione, quindi la lettura fluida e predittiva, oltre che la motivazione</a:t>
            </a:r>
            <a:r>
              <a:rPr lang="it-IT" altLang="it-IT" dirty="0">
                <a:solidFill>
                  <a:srgbClr val="000000"/>
                </a:solidFill>
                <a:latin typeface="Arial Narrow" pitchFamily="32" charset="0"/>
              </a:rPr>
              <a:t>;</a:t>
            </a:r>
          </a:p>
          <a:p>
            <a:pPr algn="just">
              <a:buFont typeface="Wingdings" panose="05000000000000000000" pitchFamily="2" charset="2"/>
              <a:buChar char="v"/>
              <a:defRPr/>
            </a:pPr>
            <a:r>
              <a:rPr lang="it-IT" altLang="it-IT" dirty="0">
                <a:solidFill>
                  <a:srgbClr val="000000"/>
                </a:solidFill>
                <a:latin typeface="Arial Narrow" pitchFamily="32" charset="0"/>
              </a:rPr>
              <a:t> Indicatori grafici sul foglio e sui testi, icone, parole-chiave, didascalie, schemi, rinforzatori grafici sul testo, segni….</a:t>
            </a:r>
          </a:p>
          <a:p>
            <a:pPr marL="0" indent="0" algn="just">
              <a:buNone/>
              <a:defRPr/>
            </a:pPr>
            <a:r>
              <a:rPr lang="it-IT" altLang="it-IT" dirty="0">
                <a:solidFill>
                  <a:srgbClr val="000000"/>
                </a:solidFill>
                <a:latin typeface="Arial Narrow" pitchFamily="32" charset="0"/>
              </a:rPr>
              <a:t> </a:t>
            </a:r>
            <a:r>
              <a:rPr lang="it-IT" altLang="it-IT" i="1" dirty="0">
                <a:solidFill>
                  <a:srgbClr val="000000"/>
                </a:solidFill>
                <a:latin typeface="Arial Narrow" pitchFamily="32" charset="0"/>
              </a:rPr>
              <a:t>Favoriscono l’orientamento sul testo, la comprensione e la memorizzazione</a:t>
            </a:r>
            <a:r>
              <a:rPr lang="it-IT" altLang="it-IT" dirty="0">
                <a:solidFill>
                  <a:srgbClr val="000000"/>
                </a:solidFill>
                <a:latin typeface="Arial Narrow" pitchFamily="32" charset="0"/>
              </a:rPr>
              <a:t>; </a:t>
            </a:r>
          </a:p>
          <a:p>
            <a:pPr algn="just">
              <a:buFont typeface="Wingdings" panose="05000000000000000000" pitchFamily="2" charset="2"/>
              <a:buChar char="v"/>
              <a:defRPr/>
            </a:pPr>
            <a:r>
              <a:rPr lang="it-IT" altLang="it-IT" dirty="0">
                <a:solidFill>
                  <a:srgbClr val="000000"/>
                </a:solidFill>
                <a:latin typeface="Arial Narrow" pitchFamily="32" charset="0"/>
              </a:rPr>
              <a:t> Disponibilità di sussidi iconici: illustrazioni, mappe, tabelle, diagrammi….</a:t>
            </a:r>
          </a:p>
          <a:p>
            <a:pPr marL="0" indent="0" algn="just">
              <a:buNone/>
              <a:defRPr/>
            </a:pPr>
            <a:r>
              <a:rPr lang="it-IT" altLang="it-IT" i="1" dirty="0">
                <a:solidFill>
                  <a:srgbClr val="000000"/>
                </a:solidFill>
                <a:latin typeface="Arial Narrow" pitchFamily="32" charset="0"/>
              </a:rPr>
              <a:t>Elementi di “tecnologia del testo” che favoriscano la memorizzazione al colpo d’occhio.</a:t>
            </a:r>
          </a:p>
          <a:p>
            <a:pPr algn="just">
              <a:buClrTx/>
              <a:buFontTx/>
              <a:buNone/>
            </a:pPr>
            <a:endParaRPr lang="it-IT" altLang="it-IT" dirty="0">
              <a:solidFill>
                <a:srgbClr val="000000"/>
              </a:solidFill>
              <a:latin typeface="Arial Narrow" panose="020B0606020202030204" pitchFamily="34" charset="0"/>
            </a:endParaRPr>
          </a:p>
          <a:p>
            <a:pPr marL="0" indent="0">
              <a:buNone/>
            </a:pPr>
            <a:endParaRPr lang="it-IT" dirty="0"/>
          </a:p>
        </p:txBody>
      </p:sp>
    </p:spTree>
    <p:extLst>
      <p:ext uri="{BB962C8B-B14F-4D97-AF65-F5344CB8AC3E}">
        <p14:creationId xmlns:p14="http://schemas.microsoft.com/office/powerpoint/2010/main" val="79449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994DE-CDAD-4CE2-9249-5E32D71A785E}"/>
              </a:ext>
            </a:extLst>
          </p:cNvPr>
          <p:cNvSpPr>
            <a:spLocks noGrp="1"/>
          </p:cNvSpPr>
          <p:nvPr>
            <p:ph type="title"/>
          </p:nvPr>
        </p:nvSpPr>
        <p:spPr>
          <a:xfrm>
            <a:off x="720754" y="188957"/>
            <a:ext cx="10515600" cy="809334"/>
          </a:xfrm>
        </p:spPr>
        <p:txBody>
          <a:bodyPr/>
          <a:lstStyle/>
          <a:p>
            <a:pPr algn="ctr"/>
            <a:r>
              <a:rPr lang="it-IT" b="1" dirty="0">
                <a:solidFill>
                  <a:srgbClr val="00B050"/>
                </a:solidFill>
              </a:rPr>
              <a:t>MISURE DISPENSATIVE </a:t>
            </a:r>
          </a:p>
        </p:txBody>
      </p:sp>
      <p:sp>
        <p:nvSpPr>
          <p:cNvPr id="3" name="Segnaposto contenuto 2">
            <a:extLst>
              <a:ext uri="{FF2B5EF4-FFF2-40B4-BE49-F238E27FC236}">
                <a16:creationId xmlns:a16="http://schemas.microsoft.com/office/drawing/2014/main" id="{D5C7EC59-717B-49C2-AFEA-619CE01176D5}"/>
              </a:ext>
            </a:extLst>
          </p:cNvPr>
          <p:cNvSpPr>
            <a:spLocks noGrp="1"/>
          </p:cNvSpPr>
          <p:nvPr>
            <p:ph idx="1"/>
          </p:nvPr>
        </p:nvSpPr>
        <p:spPr>
          <a:xfrm>
            <a:off x="167780" y="1115736"/>
            <a:ext cx="11836866" cy="5553307"/>
          </a:xfrm>
        </p:spPr>
        <p:txBody>
          <a:bodyPr>
            <a:normAutofit/>
          </a:bodyPr>
          <a:lstStyle/>
          <a:p>
            <a:pPr algn="just">
              <a:buClrTx/>
              <a:buFontTx/>
              <a:buNone/>
            </a:pPr>
            <a:endParaRPr lang="it-IT" altLang="it-IT" dirty="0">
              <a:solidFill>
                <a:srgbClr val="000000"/>
              </a:solidFill>
              <a:latin typeface="Arial Narrow" panose="020B0606020202030204" pitchFamily="34" charset="0"/>
            </a:endParaRPr>
          </a:p>
          <a:p>
            <a:pPr algn="just">
              <a:buClrTx/>
              <a:buFont typeface="Wingdings" panose="05000000000000000000" pitchFamily="2" charset="2"/>
              <a:buChar char="Ø"/>
            </a:pPr>
            <a:r>
              <a:rPr lang="it-IT" altLang="it-IT" sz="4000" dirty="0">
                <a:solidFill>
                  <a:srgbClr val="000000"/>
                </a:solidFill>
                <a:latin typeface="Arial Narrow" panose="020B0606020202030204" pitchFamily="34" charset="0"/>
              </a:rPr>
              <a:t> Scrittura veloce sotto dettatura</a:t>
            </a:r>
          </a:p>
          <a:p>
            <a:pPr algn="just">
              <a:buClrTx/>
              <a:buFont typeface="Wingdings" panose="05000000000000000000" pitchFamily="2" charset="2"/>
              <a:buChar char="Ø"/>
            </a:pPr>
            <a:r>
              <a:rPr lang="it-IT" altLang="it-IT" sz="4000" dirty="0">
                <a:solidFill>
                  <a:srgbClr val="000000"/>
                </a:solidFill>
                <a:latin typeface="Arial Narrow" panose="020B0606020202030204" pitchFamily="34" charset="0"/>
              </a:rPr>
              <a:t> Sequenze lunghe di scrittura</a:t>
            </a:r>
          </a:p>
          <a:p>
            <a:pPr algn="just">
              <a:buClrTx/>
              <a:buFont typeface="Wingdings" panose="05000000000000000000" pitchFamily="2" charset="2"/>
              <a:buChar char="Ø"/>
            </a:pPr>
            <a:r>
              <a:rPr lang="it-IT" altLang="it-IT" sz="4000" dirty="0">
                <a:solidFill>
                  <a:srgbClr val="000000"/>
                </a:solidFill>
                <a:latin typeface="Arial Narrow" panose="020B0606020202030204" pitchFamily="34" charset="0"/>
              </a:rPr>
              <a:t> Copiatura alla lavagna di sequenze lunghe</a:t>
            </a:r>
          </a:p>
          <a:p>
            <a:pPr algn="just">
              <a:buClrTx/>
              <a:buFont typeface="Wingdings" panose="05000000000000000000" pitchFamily="2" charset="2"/>
              <a:buChar char="Ø"/>
            </a:pPr>
            <a:r>
              <a:rPr lang="it-IT" altLang="it-IT" sz="4000" b="1" dirty="0">
                <a:solidFill>
                  <a:srgbClr val="000000"/>
                </a:solidFill>
                <a:latin typeface="Arial Narrow" panose="020B0606020202030204" pitchFamily="34" charset="0"/>
              </a:rPr>
              <a:t> Lettura di testi troppo lunghi</a:t>
            </a:r>
          </a:p>
          <a:p>
            <a:pPr algn="just">
              <a:buClrTx/>
              <a:buFont typeface="Wingdings" panose="05000000000000000000" pitchFamily="2" charset="2"/>
              <a:buChar char="Ø"/>
            </a:pPr>
            <a:r>
              <a:rPr lang="it-IT" altLang="it-IT" sz="4000" dirty="0">
                <a:solidFill>
                  <a:srgbClr val="000000"/>
                </a:solidFill>
                <a:latin typeface="Arial Narrow" panose="020B0606020202030204" pitchFamily="34" charset="0"/>
              </a:rPr>
              <a:t> Compiti a casa superiori al minimo necessario</a:t>
            </a:r>
          </a:p>
          <a:p>
            <a:pPr algn="just">
              <a:buClrTx/>
              <a:buFont typeface="Wingdings" panose="05000000000000000000" pitchFamily="2" charset="2"/>
              <a:buChar char="Ø"/>
            </a:pPr>
            <a:r>
              <a:rPr lang="it-IT" altLang="it-IT" sz="4000" dirty="0">
                <a:solidFill>
                  <a:srgbClr val="000000"/>
                </a:solidFill>
                <a:latin typeface="Arial Narrow" panose="020B0606020202030204" pitchFamily="34" charset="0"/>
              </a:rPr>
              <a:t> L’effettuazione di più prove valutative in tempi ravvicinati</a:t>
            </a:r>
          </a:p>
          <a:p>
            <a:pPr marL="0" indent="0">
              <a:buNone/>
            </a:pPr>
            <a:endParaRPr lang="it-IT" dirty="0"/>
          </a:p>
        </p:txBody>
      </p:sp>
    </p:spTree>
    <p:extLst>
      <p:ext uri="{BB962C8B-B14F-4D97-AF65-F5344CB8AC3E}">
        <p14:creationId xmlns:p14="http://schemas.microsoft.com/office/powerpoint/2010/main" val="116092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994DE-CDAD-4CE2-9249-5E32D71A785E}"/>
              </a:ext>
            </a:extLst>
          </p:cNvPr>
          <p:cNvSpPr>
            <a:spLocks noGrp="1"/>
          </p:cNvSpPr>
          <p:nvPr>
            <p:ph type="title"/>
          </p:nvPr>
        </p:nvSpPr>
        <p:spPr>
          <a:xfrm>
            <a:off x="243281" y="381903"/>
            <a:ext cx="11434194" cy="1111337"/>
          </a:xfrm>
        </p:spPr>
        <p:txBody>
          <a:bodyPr>
            <a:normAutofit fontScale="90000"/>
          </a:bodyPr>
          <a:lstStyle/>
          <a:p>
            <a:pPr algn="ctr"/>
            <a:r>
              <a:rPr lang="it-IT" b="1" dirty="0">
                <a:solidFill>
                  <a:srgbClr val="00B050"/>
                </a:solidFill>
              </a:rPr>
              <a:t>T</a:t>
            </a:r>
            <a:r>
              <a:rPr lang="it-IT" altLang="it-IT" b="1" dirty="0">
                <a:solidFill>
                  <a:srgbClr val="00B050"/>
                </a:solidFill>
              </a:rPr>
              <a:t>ipologia di presentazione consigliata per </a:t>
            </a:r>
            <a:br>
              <a:rPr lang="it-IT" altLang="it-IT" b="1" dirty="0">
                <a:solidFill>
                  <a:srgbClr val="00B050"/>
                </a:solidFill>
              </a:rPr>
            </a:br>
            <a:r>
              <a:rPr lang="it-IT" altLang="it-IT" b="1" dirty="0">
                <a:solidFill>
                  <a:srgbClr val="00B050"/>
                </a:solidFill>
              </a:rPr>
              <a:t>le PROVE SCRITTE (prove equipollenti)</a:t>
            </a:r>
            <a:endParaRPr lang="it-IT" b="1" dirty="0">
              <a:solidFill>
                <a:srgbClr val="00B050"/>
              </a:solidFill>
            </a:endParaRPr>
          </a:p>
        </p:txBody>
      </p:sp>
      <p:sp>
        <p:nvSpPr>
          <p:cNvPr id="3" name="Segnaposto contenuto 2">
            <a:extLst>
              <a:ext uri="{FF2B5EF4-FFF2-40B4-BE49-F238E27FC236}">
                <a16:creationId xmlns:a16="http://schemas.microsoft.com/office/drawing/2014/main" id="{D5C7EC59-717B-49C2-AFEA-619CE01176D5}"/>
              </a:ext>
            </a:extLst>
          </p:cNvPr>
          <p:cNvSpPr>
            <a:spLocks noGrp="1"/>
          </p:cNvSpPr>
          <p:nvPr>
            <p:ph idx="1"/>
          </p:nvPr>
        </p:nvSpPr>
        <p:spPr>
          <a:xfrm>
            <a:off x="177567" y="1893713"/>
            <a:ext cx="11836866" cy="4842443"/>
          </a:xfrm>
        </p:spPr>
        <p:txBody>
          <a:bodyPr>
            <a:normAutofit/>
          </a:bodyPr>
          <a:lstStyle/>
          <a:p>
            <a:pPr algn="just">
              <a:buClrTx/>
              <a:buFont typeface="Wingdings" panose="05000000000000000000" pitchFamily="2" charset="2"/>
              <a:buChar char="ü"/>
            </a:pPr>
            <a:r>
              <a:rPr lang="it-IT" altLang="it-IT" b="1" dirty="0">
                <a:solidFill>
                  <a:srgbClr val="003366"/>
                </a:solidFill>
              </a:rPr>
              <a:t> </a:t>
            </a:r>
            <a:r>
              <a:rPr lang="it-IT" altLang="it-IT" sz="3200" b="1" dirty="0">
                <a:solidFill>
                  <a:srgbClr val="003366"/>
                </a:solidFill>
              </a:rPr>
              <a:t>Prove diverse rispetto ai tempi:</a:t>
            </a:r>
            <a:r>
              <a:rPr lang="it-IT" altLang="it-IT" sz="3200" dirty="0">
                <a:solidFill>
                  <a:srgbClr val="003366"/>
                </a:solidFill>
              </a:rPr>
              <a:t> oltre all'assegnazione di un tempo maggiore a disposizione si può variare anche la frequenza delle verifiche o interrogazioni e definire la loro programmazione;</a:t>
            </a:r>
          </a:p>
          <a:p>
            <a:pPr algn="just">
              <a:buClrTx/>
              <a:buFont typeface="Wingdings" panose="05000000000000000000" pitchFamily="2" charset="2"/>
              <a:buChar char="ü"/>
            </a:pPr>
            <a:r>
              <a:rPr lang="it-IT" altLang="it-IT" sz="3200" b="1" dirty="0">
                <a:solidFill>
                  <a:srgbClr val="003366"/>
                </a:solidFill>
              </a:rPr>
              <a:t>prove diverse rispetto alla quantità</a:t>
            </a:r>
            <a:r>
              <a:rPr lang="it-IT" altLang="it-IT" sz="3200" dirty="0">
                <a:solidFill>
                  <a:srgbClr val="003366"/>
                </a:solidFill>
              </a:rPr>
              <a:t>: numero di esercizi, di domande ecc. Se non è possibile aumentare i tempi o se la resistenza fisica del soggetto non consente la somministrazione di un’intera prova, si possono selezionare e proporre solo le parti più significative;</a:t>
            </a:r>
          </a:p>
          <a:p>
            <a:pPr algn="just">
              <a:buClrTx/>
              <a:buFont typeface="Wingdings" panose="05000000000000000000" pitchFamily="2" charset="2"/>
              <a:buChar char="ü"/>
            </a:pPr>
            <a:r>
              <a:rPr lang="it-IT" altLang="it-IT" sz="3200" b="1" dirty="0">
                <a:solidFill>
                  <a:srgbClr val="003366"/>
                </a:solidFill>
              </a:rPr>
              <a:t>prove diverse rispetto ai contenuti</a:t>
            </a:r>
            <a:r>
              <a:rPr lang="it-IT" altLang="it-IT" sz="3200" dirty="0">
                <a:solidFill>
                  <a:srgbClr val="003366"/>
                </a:solidFill>
              </a:rPr>
              <a:t>, che rimangono però idonei a valutare globalmente il raggiungimento degli  obiettivi.</a:t>
            </a:r>
            <a:endParaRPr lang="it-IT" sz="3200" dirty="0"/>
          </a:p>
        </p:txBody>
      </p:sp>
    </p:spTree>
    <p:extLst>
      <p:ext uri="{BB962C8B-B14F-4D97-AF65-F5344CB8AC3E}">
        <p14:creationId xmlns:p14="http://schemas.microsoft.com/office/powerpoint/2010/main" val="361231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994DE-CDAD-4CE2-9249-5E32D71A785E}"/>
              </a:ext>
            </a:extLst>
          </p:cNvPr>
          <p:cNvSpPr>
            <a:spLocks noGrp="1"/>
          </p:cNvSpPr>
          <p:nvPr>
            <p:ph type="title"/>
          </p:nvPr>
        </p:nvSpPr>
        <p:spPr/>
        <p:txBody>
          <a:bodyPr/>
          <a:lstStyle/>
          <a:p>
            <a:pPr algn="ctr"/>
            <a:r>
              <a:rPr lang="it-IT" b="1" dirty="0">
                <a:solidFill>
                  <a:srgbClr val="0070C0"/>
                </a:solidFill>
              </a:rPr>
              <a:t>L’INSEGNAMENTO INCLUSIVO </a:t>
            </a:r>
          </a:p>
        </p:txBody>
      </p:sp>
      <p:sp>
        <p:nvSpPr>
          <p:cNvPr id="3" name="Segnaposto contenuto 2">
            <a:extLst>
              <a:ext uri="{FF2B5EF4-FFF2-40B4-BE49-F238E27FC236}">
                <a16:creationId xmlns:a16="http://schemas.microsoft.com/office/drawing/2014/main" id="{D5C7EC59-717B-49C2-AFEA-619CE01176D5}"/>
              </a:ext>
            </a:extLst>
          </p:cNvPr>
          <p:cNvSpPr>
            <a:spLocks noGrp="1"/>
          </p:cNvSpPr>
          <p:nvPr>
            <p:ph idx="1"/>
          </p:nvPr>
        </p:nvSpPr>
        <p:spPr/>
        <p:txBody>
          <a:bodyPr>
            <a:normAutofit/>
          </a:bodyPr>
          <a:lstStyle/>
          <a:p>
            <a:pPr marL="0" indent="0">
              <a:buNone/>
            </a:pPr>
            <a:r>
              <a:rPr lang="it-IT" dirty="0"/>
              <a:t>GLI ALUNNI CON BISOGNI EDUCATIVI SPECIALI:</a:t>
            </a:r>
          </a:p>
          <a:p>
            <a:pPr>
              <a:buFont typeface="Wingdings" panose="05000000000000000000" pitchFamily="2" charset="2"/>
              <a:buChar char="v"/>
            </a:pPr>
            <a:r>
              <a:rPr lang="it-IT" dirty="0"/>
              <a:t>Non riescono spontaneamente a sfruttare appieno le occasioni di apprendimento che l'ambiente offre a causa di limiti estrinseci </a:t>
            </a:r>
          </a:p>
          <a:p>
            <a:pPr marL="0" indent="0" algn="ctr">
              <a:buNone/>
            </a:pPr>
            <a:r>
              <a:rPr lang="it-IT" dirty="0"/>
              <a:t>oppure</a:t>
            </a:r>
          </a:p>
          <a:p>
            <a:pPr marL="0" indent="0">
              <a:buNone/>
            </a:pPr>
            <a:endParaRPr lang="it-IT" dirty="0"/>
          </a:p>
          <a:p>
            <a:pPr>
              <a:buFont typeface="Wingdings" panose="05000000000000000000" pitchFamily="2" charset="2"/>
              <a:buChar char="v"/>
            </a:pPr>
            <a:r>
              <a:rPr lang="it-IT" dirty="0"/>
              <a:t>non hanno potuto fruire di opportune stimolazioni ambientali a causa di contesti deprivanti</a:t>
            </a:r>
          </a:p>
        </p:txBody>
      </p:sp>
    </p:spTree>
    <p:extLst>
      <p:ext uri="{BB962C8B-B14F-4D97-AF65-F5344CB8AC3E}">
        <p14:creationId xmlns:p14="http://schemas.microsoft.com/office/powerpoint/2010/main" val="366918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994DE-CDAD-4CE2-9249-5E32D71A785E}"/>
              </a:ext>
            </a:extLst>
          </p:cNvPr>
          <p:cNvSpPr>
            <a:spLocks noGrp="1"/>
          </p:cNvSpPr>
          <p:nvPr>
            <p:ph type="title"/>
          </p:nvPr>
        </p:nvSpPr>
        <p:spPr/>
        <p:txBody>
          <a:bodyPr/>
          <a:lstStyle/>
          <a:p>
            <a:pPr algn="ctr"/>
            <a:r>
              <a:rPr lang="it-IT" b="1" dirty="0">
                <a:solidFill>
                  <a:srgbClr val="0070C0"/>
                </a:solidFill>
              </a:rPr>
              <a:t>L’INSEGNAMENTO INCLUSIVO </a:t>
            </a:r>
          </a:p>
        </p:txBody>
      </p:sp>
      <p:sp>
        <p:nvSpPr>
          <p:cNvPr id="3" name="Segnaposto contenuto 2">
            <a:extLst>
              <a:ext uri="{FF2B5EF4-FFF2-40B4-BE49-F238E27FC236}">
                <a16:creationId xmlns:a16="http://schemas.microsoft.com/office/drawing/2014/main" id="{D5C7EC59-717B-49C2-AFEA-619CE01176D5}"/>
              </a:ext>
            </a:extLst>
          </p:cNvPr>
          <p:cNvSpPr>
            <a:spLocks noGrp="1"/>
          </p:cNvSpPr>
          <p:nvPr>
            <p:ph idx="1"/>
          </p:nvPr>
        </p:nvSpPr>
        <p:spPr/>
        <p:txBody>
          <a:bodyPr>
            <a:normAutofit/>
          </a:bodyPr>
          <a:lstStyle/>
          <a:p>
            <a:pPr marL="0" indent="0">
              <a:buNone/>
            </a:pPr>
            <a:r>
              <a:rPr lang="it-IT" dirty="0"/>
              <a:t>NECECCITA’ DI UNA MEDIAZIONE DIDATTICA:</a:t>
            </a:r>
          </a:p>
          <a:p>
            <a:pPr marL="0" indent="0">
              <a:buNone/>
            </a:pPr>
            <a:r>
              <a:rPr lang="it-IT" dirty="0"/>
              <a:t>SELEZIONARE, ORGANIZZARE E PRESENTARE STIMOLI OPPORTUNI AFFINCHE’:</a:t>
            </a:r>
          </a:p>
          <a:p>
            <a:pPr>
              <a:buFont typeface="Wingdings" panose="05000000000000000000" pitchFamily="2" charset="2"/>
              <a:buChar char="v"/>
            </a:pPr>
            <a:r>
              <a:rPr lang="it-IT" dirty="0"/>
              <a:t> SIANO ACCESSIBILI ALL’APPRENDIMENTO</a:t>
            </a:r>
          </a:p>
          <a:p>
            <a:pPr>
              <a:buFont typeface="Wingdings" panose="05000000000000000000" pitchFamily="2" charset="2"/>
              <a:buChar char="v"/>
            </a:pPr>
            <a:r>
              <a:rPr lang="it-IT" dirty="0"/>
              <a:t>CONSENTONO APPRENDIMENTI SUCCESSIVI</a:t>
            </a:r>
          </a:p>
          <a:p>
            <a:pPr>
              <a:buFont typeface="Wingdings" panose="05000000000000000000" pitchFamily="2" charset="2"/>
              <a:buChar char="v"/>
            </a:pPr>
            <a:r>
              <a:rPr lang="it-IT" dirty="0"/>
              <a:t>PERMETTONO L’AVVIO ALL’AUTONOMIA</a:t>
            </a:r>
          </a:p>
        </p:txBody>
      </p:sp>
    </p:spTree>
    <p:extLst>
      <p:ext uri="{BB962C8B-B14F-4D97-AF65-F5344CB8AC3E}">
        <p14:creationId xmlns:p14="http://schemas.microsoft.com/office/powerpoint/2010/main" val="34654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1702C7-DD46-477D-8C95-1133DA15387C}"/>
              </a:ext>
            </a:extLst>
          </p:cNvPr>
          <p:cNvSpPr>
            <a:spLocks noGrp="1"/>
          </p:cNvSpPr>
          <p:nvPr>
            <p:ph type="title"/>
          </p:nvPr>
        </p:nvSpPr>
        <p:spPr/>
        <p:txBody>
          <a:bodyPr/>
          <a:lstStyle/>
          <a:p>
            <a:r>
              <a:rPr lang="it-IT" b="1" dirty="0">
                <a:solidFill>
                  <a:srgbClr val="00B050"/>
                </a:solidFill>
              </a:rPr>
              <a:t>INDIVIDUALIZZAZIONE E PERSONALIZZAZIONE</a:t>
            </a:r>
          </a:p>
        </p:txBody>
      </p:sp>
      <p:sp>
        <p:nvSpPr>
          <p:cNvPr id="3" name="Segnaposto contenuto 2">
            <a:extLst>
              <a:ext uri="{FF2B5EF4-FFF2-40B4-BE49-F238E27FC236}">
                <a16:creationId xmlns:a16="http://schemas.microsoft.com/office/drawing/2014/main" id="{ED5038DE-64E4-4733-AB73-40328A367ED8}"/>
              </a:ext>
            </a:extLst>
          </p:cNvPr>
          <p:cNvSpPr>
            <a:spLocks noGrp="1"/>
          </p:cNvSpPr>
          <p:nvPr>
            <p:ph sz="half" idx="1"/>
          </p:nvPr>
        </p:nvSpPr>
        <p:spPr/>
        <p:txBody>
          <a:bodyPr/>
          <a:lstStyle/>
          <a:p>
            <a:r>
              <a:rPr lang="it-IT" dirty="0"/>
              <a:t>L'</a:t>
            </a:r>
            <a:r>
              <a:rPr lang="it-IT" b="1" dirty="0"/>
              <a:t>individualizzazione</a:t>
            </a:r>
            <a:r>
              <a:rPr lang="it-IT" dirty="0"/>
              <a:t> mira ad assicurare a tutti gli allievi il raggiungimento delle competenze fondamentali, anche attraverso la diversificazione dei percorsi formativi.</a:t>
            </a:r>
          </a:p>
        </p:txBody>
      </p:sp>
      <p:sp>
        <p:nvSpPr>
          <p:cNvPr id="4" name="Segnaposto contenuto 3">
            <a:extLst>
              <a:ext uri="{FF2B5EF4-FFF2-40B4-BE49-F238E27FC236}">
                <a16:creationId xmlns:a16="http://schemas.microsoft.com/office/drawing/2014/main" id="{81BBD8D7-D8A3-4508-A1AE-EBF4C8AC3278}"/>
              </a:ext>
            </a:extLst>
          </p:cNvPr>
          <p:cNvSpPr>
            <a:spLocks noGrp="1"/>
          </p:cNvSpPr>
          <p:nvPr>
            <p:ph sz="half" idx="2"/>
          </p:nvPr>
        </p:nvSpPr>
        <p:spPr/>
        <p:txBody>
          <a:bodyPr/>
          <a:lstStyle/>
          <a:p>
            <a:r>
              <a:rPr lang="it-IT" dirty="0"/>
              <a:t>La </a:t>
            </a:r>
            <a:r>
              <a:rPr lang="it-IT" b="1" dirty="0"/>
              <a:t>personalizzazione</a:t>
            </a:r>
            <a:r>
              <a:rPr lang="it-IT" dirty="0"/>
              <a:t> mira a garantire a ciascun allievo una propria forma di eccelleza cognitiva, affinché ciascuno sviluppi al meglio i propri talenti</a:t>
            </a:r>
          </a:p>
        </p:txBody>
      </p:sp>
    </p:spTree>
    <p:extLst>
      <p:ext uri="{BB962C8B-B14F-4D97-AF65-F5344CB8AC3E}">
        <p14:creationId xmlns:p14="http://schemas.microsoft.com/office/powerpoint/2010/main" val="304691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7DEC7E-3D0B-46C7-8020-F98AFAC3E6B8}"/>
              </a:ext>
            </a:extLst>
          </p:cNvPr>
          <p:cNvSpPr>
            <a:spLocks noGrp="1"/>
          </p:cNvSpPr>
          <p:nvPr>
            <p:ph type="title"/>
          </p:nvPr>
        </p:nvSpPr>
        <p:spPr>
          <a:xfrm>
            <a:off x="83975" y="2240578"/>
            <a:ext cx="4739951" cy="1325563"/>
          </a:xfrm>
          <a:ln w="57150">
            <a:solidFill>
              <a:srgbClr val="7030A0"/>
            </a:solidFill>
          </a:ln>
        </p:spPr>
        <p:txBody>
          <a:bodyPr/>
          <a:lstStyle/>
          <a:p>
            <a:r>
              <a:rPr lang="it-IT" b="1" dirty="0"/>
              <a:t>Il Metodo di STUDIO</a:t>
            </a:r>
          </a:p>
        </p:txBody>
      </p:sp>
      <p:pic>
        <p:nvPicPr>
          <p:cNvPr id="4" name="Segnaposto contenuto 3">
            <a:extLst>
              <a:ext uri="{FF2B5EF4-FFF2-40B4-BE49-F238E27FC236}">
                <a16:creationId xmlns:a16="http://schemas.microsoft.com/office/drawing/2014/main" id="{99EE5F2F-E9D6-46E5-91DF-54C5BE43CBFF}"/>
              </a:ext>
            </a:extLst>
          </p:cNvPr>
          <p:cNvPicPr>
            <a:picLocks noGrp="1" noChangeAspect="1"/>
          </p:cNvPicPr>
          <p:nvPr>
            <p:ph idx="1"/>
          </p:nvPr>
        </p:nvPicPr>
        <p:blipFill>
          <a:blip r:embed="rId2"/>
          <a:stretch>
            <a:fillRect/>
          </a:stretch>
        </p:blipFill>
        <p:spPr>
          <a:xfrm>
            <a:off x="5243571" y="37662"/>
            <a:ext cx="5246316" cy="6782676"/>
          </a:xfrm>
          <a:prstGeom prst="rect">
            <a:avLst/>
          </a:prstGeom>
        </p:spPr>
      </p:pic>
    </p:spTree>
    <p:extLst>
      <p:ext uri="{BB962C8B-B14F-4D97-AF65-F5344CB8AC3E}">
        <p14:creationId xmlns:p14="http://schemas.microsoft.com/office/powerpoint/2010/main" val="145118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64409-26D0-45FE-A478-82F191729D5E}"/>
              </a:ext>
            </a:extLst>
          </p:cNvPr>
          <p:cNvSpPr>
            <a:spLocks noGrp="1"/>
          </p:cNvSpPr>
          <p:nvPr>
            <p:ph type="title"/>
          </p:nvPr>
        </p:nvSpPr>
        <p:spPr/>
        <p:txBody>
          <a:bodyPr/>
          <a:lstStyle/>
          <a:p>
            <a:pPr algn="ctr"/>
            <a:r>
              <a:rPr lang="it-IT" b="1" dirty="0">
                <a:solidFill>
                  <a:srgbClr val="7030A0"/>
                </a:solidFill>
              </a:rPr>
              <a:t>COSA SIGNICA STUDIARE</a:t>
            </a:r>
          </a:p>
        </p:txBody>
      </p:sp>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838200" y="1825625"/>
            <a:ext cx="4778829" cy="4351338"/>
          </a:xfrm>
        </p:spPr>
        <p:txBody>
          <a:bodyPr/>
          <a:lstStyle/>
          <a:p>
            <a:pPr marL="0" indent="0">
              <a:buNone/>
            </a:pPr>
            <a:r>
              <a:rPr lang="it-IT" dirty="0"/>
              <a:t>Studiare significa acquisire e memorizzare conoscenze e abilità, sistemarle nella propria mente per poterle riutilizzare al fine di acquisire nuove conoscenze.</a:t>
            </a:r>
          </a:p>
          <a:p>
            <a:pPr marL="0" indent="0">
              <a:buNone/>
            </a:pPr>
            <a:endParaRPr lang="it-IT" dirty="0"/>
          </a:p>
        </p:txBody>
      </p:sp>
      <p:pic>
        <p:nvPicPr>
          <p:cNvPr id="4" name="Immagine 3">
            <a:extLst>
              <a:ext uri="{FF2B5EF4-FFF2-40B4-BE49-F238E27FC236}">
                <a16:creationId xmlns:a16="http://schemas.microsoft.com/office/drawing/2014/main" id="{4B0F70D8-51D4-4771-B5FA-4F7F4E1DA9B1}"/>
              </a:ext>
            </a:extLst>
          </p:cNvPr>
          <p:cNvPicPr>
            <a:picLocks noChangeAspect="1"/>
          </p:cNvPicPr>
          <p:nvPr/>
        </p:nvPicPr>
        <p:blipFill>
          <a:blip r:embed="rId2"/>
          <a:stretch>
            <a:fillRect/>
          </a:stretch>
        </p:blipFill>
        <p:spPr>
          <a:xfrm>
            <a:off x="6096000" y="1825625"/>
            <a:ext cx="5672000" cy="3698097"/>
          </a:xfrm>
          <a:prstGeom prst="rect">
            <a:avLst/>
          </a:prstGeom>
        </p:spPr>
      </p:pic>
    </p:spTree>
    <p:extLst>
      <p:ext uri="{BB962C8B-B14F-4D97-AF65-F5344CB8AC3E}">
        <p14:creationId xmlns:p14="http://schemas.microsoft.com/office/powerpoint/2010/main" val="2507242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64409-26D0-45FE-A478-82F191729D5E}"/>
              </a:ext>
            </a:extLst>
          </p:cNvPr>
          <p:cNvSpPr>
            <a:spLocks noGrp="1"/>
          </p:cNvSpPr>
          <p:nvPr>
            <p:ph type="title"/>
          </p:nvPr>
        </p:nvSpPr>
        <p:spPr/>
        <p:txBody>
          <a:bodyPr/>
          <a:lstStyle/>
          <a:p>
            <a:pPr algn="ctr"/>
            <a:r>
              <a:rPr lang="it-IT" b="1" dirty="0">
                <a:solidFill>
                  <a:srgbClr val="7030A0"/>
                </a:solidFill>
              </a:rPr>
              <a:t>PERCHE’ STUDIARE?</a:t>
            </a:r>
          </a:p>
        </p:txBody>
      </p:sp>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838200" y="1825625"/>
            <a:ext cx="10227906" cy="4351338"/>
          </a:xfrm>
        </p:spPr>
        <p:txBody>
          <a:bodyPr>
            <a:normAutofit/>
          </a:bodyPr>
          <a:lstStyle/>
          <a:p>
            <a:r>
              <a:rPr lang="it-IT" dirty="0"/>
              <a:t>Prima di chiedersi </a:t>
            </a:r>
            <a:r>
              <a:rPr lang="it-IT" u="sng" dirty="0"/>
              <a:t>come</a:t>
            </a:r>
            <a:r>
              <a:rPr lang="it-IT" dirty="0"/>
              <a:t> studiare viene spontaneo chiedersi </a:t>
            </a:r>
            <a:r>
              <a:rPr lang="it-IT" u="sng" dirty="0"/>
              <a:t>perché</a:t>
            </a:r>
            <a:r>
              <a:rPr lang="it-IT" dirty="0"/>
              <a:t> farlo.</a:t>
            </a:r>
          </a:p>
          <a:p>
            <a:r>
              <a:rPr lang="it-IT" dirty="0"/>
              <a:t>Occorre dunque parlare di </a:t>
            </a:r>
            <a:r>
              <a:rPr lang="it-IT" b="1" dirty="0">
                <a:solidFill>
                  <a:srgbClr val="7030A0"/>
                </a:solidFill>
              </a:rPr>
              <a:t>MOTIVAZIONE</a:t>
            </a:r>
            <a:r>
              <a:rPr lang="it-IT" dirty="0"/>
              <a:t>, di quella spinta che muove le persone a seguire un percorso che indubbiamente richiede fatica, impegno, costanza.</a:t>
            </a:r>
          </a:p>
          <a:p>
            <a:r>
              <a:rPr lang="it-IT" dirty="0"/>
              <a:t>Possiamo analizzare le motivazioni secondo criteri diversi, che possono utilmente incrociarsi per avere un quadro più completo.</a:t>
            </a:r>
          </a:p>
          <a:p>
            <a:r>
              <a:rPr lang="it-IT" dirty="0"/>
              <a:t>Ecco qualche utile criterio.</a:t>
            </a:r>
          </a:p>
          <a:p>
            <a:pPr marL="0" indent="0">
              <a:buNone/>
            </a:pPr>
            <a:endParaRPr lang="it-IT" dirty="0"/>
          </a:p>
        </p:txBody>
      </p:sp>
    </p:spTree>
    <p:extLst>
      <p:ext uri="{BB962C8B-B14F-4D97-AF65-F5344CB8AC3E}">
        <p14:creationId xmlns:p14="http://schemas.microsoft.com/office/powerpoint/2010/main" val="184113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64409-26D0-45FE-A478-82F191729D5E}"/>
              </a:ext>
            </a:extLst>
          </p:cNvPr>
          <p:cNvSpPr>
            <a:spLocks noGrp="1"/>
          </p:cNvSpPr>
          <p:nvPr>
            <p:ph type="title"/>
          </p:nvPr>
        </p:nvSpPr>
        <p:spPr/>
        <p:txBody>
          <a:bodyPr/>
          <a:lstStyle/>
          <a:p>
            <a:pPr algn="ctr"/>
            <a:r>
              <a:rPr lang="it-IT" dirty="0">
                <a:solidFill>
                  <a:srgbClr val="7030A0"/>
                </a:solidFill>
              </a:rPr>
              <a:t>Esistono </a:t>
            </a:r>
            <a:r>
              <a:rPr lang="it-IT" b="1" dirty="0">
                <a:solidFill>
                  <a:srgbClr val="7030A0"/>
                </a:solidFill>
              </a:rPr>
              <a:t>motivazioni interne ed esterne</a:t>
            </a:r>
            <a:r>
              <a:rPr lang="it-IT" dirty="0">
                <a:solidFill>
                  <a:srgbClr val="7030A0"/>
                </a:solidFill>
              </a:rPr>
              <a:t>.</a:t>
            </a:r>
            <a:br>
              <a:rPr lang="it-IT" dirty="0">
                <a:solidFill>
                  <a:srgbClr val="7030A0"/>
                </a:solidFill>
              </a:rPr>
            </a:br>
            <a:endParaRPr lang="it-IT" b="1" dirty="0">
              <a:solidFill>
                <a:srgbClr val="7030A0"/>
              </a:solidFill>
            </a:endParaRPr>
          </a:p>
        </p:txBody>
      </p:sp>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838200" y="1825625"/>
            <a:ext cx="10227906" cy="4351338"/>
          </a:xfrm>
        </p:spPr>
        <p:txBody>
          <a:bodyPr>
            <a:normAutofit/>
          </a:bodyPr>
          <a:lstStyle/>
          <a:p>
            <a:pPr marL="0" indent="0">
              <a:buNone/>
            </a:pPr>
            <a:r>
              <a:rPr lang="it-IT" b="1" dirty="0"/>
              <a:t>Le </a:t>
            </a:r>
            <a:r>
              <a:rPr lang="it-IT" b="1" u="sng" dirty="0"/>
              <a:t>motivazioni interne</a:t>
            </a:r>
            <a:r>
              <a:rPr lang="it-IT" b="1" dirty="0"/>
              <a:t> possono essere :</a:t>
            </a:r>
            <a:endParaRPr lang="it-IT" dirty="0"/>
          </a:p>
          <a:p>
            <a:r>
              <a:rPr lang="it-IT" b="1" dirty="0"/>
              <a:t>Il bisogno di autostima e di affermazione personale nel gruppo</a:t>
            </a:r>
            <a:endParaRPr lang="it-IT" dirty="0"/>
          </a:p>
          <a:p>
            <a:r>
              <a:rPr lang="it-IT" b="1" dirty="0"/>
              <a:t>Il  bisogno di conoscere per capire il mondo circostante </a:t>
            </a:r>
            <a:endParaRPr lang="it-IT" dirty="0"/>
          </a:p>
          <a:p>
            <a:pPr marL="0" indent="0">
              <a:buNone/>
            </a:pPr>
            <a:r>
              <a:rPr lang="it-IT" b="1" dirty="0"/>
              <a:t>Le </a:t>
            </a:r>
            <a:r>
              <a:rPr lang="it-IT" b="1" u="sng" dirty="0"/>
              <a:t>motivazioni esterne</a:t>
            </a:r>
            <a:r>
              <a:rPr lang="it-IT" b="1" dirty="0"/>
              <a:t> possono essere:</a:t>
            </a:r>
            <a:endParaRPr lang="it-IT" dirty="0"/>
          </a:p>
          <a:p>
            <a:r>
              <a:rPr lang="it-IT" b="1" dirty="0"/>
              <a:t>Il bisogno di interagire con il mondo esterno (capire le istruzioni di un gioco, usare il computer, fare un versamento in posta, ecc.)</a:t>
            </a:r>
            <a:endParaRPr lang="it-IT" dirty="0"/>
          </a:p>
          <a:p>
            <a:r>
              <a:rPr lang="it-IT" b="1" dirty="0"/>
              <a:t>Il bisogno di avere un progetto professionale per rendersi autonomi economicamente e iniziare un vita da adulti</a:t>
            </a:r>
            <a:endParaRPr lang="it-IT" dirty="0"/>
          </a:p>
          <a:p>
            <a:pPr marL="0" indent="0">
              <a:buNone/>
            </a:pPr>
            <a:endParaRPr lang="it-IT" dirty="0"/>
          </a:p>
        </p:txBody>
      </p:sp>
    </p:spTree>
    <p:extLst>
      <p:ext uri="{BB962C8B-B14F-4D97-AF65-F5344CB8AC3E}">
        <p14:creationId xmlns:p14="http://schemas.microsoft.com/office/powerpoint/2010/main" val="305664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ED4D32-F4DD-4E84-9504-64F61F11EB08}"/>
              </a:ext>
            </a:extLst>
          </p:cNvPr>
          <p:cNvSpPr>
            <a:spLocks noGrp="1"/>
          </p:cNvSpPr>
          <p:nvPr>
            <p:ph type="title"/>
          </p:nvPr>
        </p:nvSpPr>
        <p:spPr>
          <a:xfrm>
            <a:off x="436984" y="183959"/>
            <a:ext cx="4837922" cy="1150319"/>
          </a:xfrm>
        </p:spPr>
        <p:txBody>
          <a:bodyPr/>
          <a:lstStyle/>
          <a:p>
            <a:r>
              <a:rPr lang="it-IT" b="1" dirty="0">
                <a:solidFill>
                  <a:srgbClr val="FF0000"/>
                </a:solidFill>
              </a:rPr>
              <a:t>Ogni individuo ha…..</a:t>
            </a:r>
          </a:p>
        </p:txBody>
      </p:sp>
      <p:pic>
        <p:nvPicPr>
          <p:cNvPr id="5" name="Segnaposto contenuto 4">
            <a:extLst>
              <a:ext uri="{FF2B5EF4-FFF2-40B4-BE49-F238E27FC236}">
                <a16:creationId xmlns:a16="http://schemas.microsoft.com/office/drawing/2014/main" id="{6D39E93C-24B4-4F38-AAE1-D6C1A06A95D2}"/>
              </a:ext>
            </a:extLst>
          </p:cNvPr>
          <p:cNvPicPr>
            <a:picLocks noGrp="1" noChangeAspect="1"/>
          </p:cNvPicPr>
          <p:nvPr>
            <p:ph sz="half" idx="1"/>
          </p:nvPr>
        </p:nvPicPr>
        <p:blipFill>
          <a:blip r:embed="rId2"/>
          <a:stretch>
            <a:fillRect/>
          </a:stretch>
        </p:blipFill>
        <p:spPr>
          <a:xfrm>
            <a:off x="1541105" y="1334278"/>
            <a:ext cx="3219449" cy="2611762"/>
          </a:xfrm>
          <a:prstGeom prst="rect">
            <a:avLst/>
          </a:prstGeom>
        </p:spPr>
      </p:pic>
      <p:pic>
        <p:nvPicPr>
          <p:cNvPr id="6" name="Segnaposto contenuto 5">
            <a:extLst>
              <a:ext uri="{FF2B5EF4-FFF2-40B4-BE49-F238E27FC236}">
                <a16:creationId xmlns:a16="http://schemas.microsoft.com/office/drawing/2014/main" id="{966A7CD9-62BB-4C12-9477-94059195E6FF}"/>
              </a:ext>
            </a:extLst>
          </p:cNvPr>
          <p:cNvPicPr>
            <a:picLocks noGrp="1" noChangeAspect="1"/>
          </p:cNvPicPr>
          <p:nvPr>
            <p:ph sz="half" idx="2"/>
          </p:nvPr>
        </p:nvPicPr>
        <p:blipFill>
          <a:blip r:embed="rId3"/>
          <a:stretch>
            <a:fillRect/>
          </a:stretch>
        </p:blipFill>
        <p:spPr>
          <a:xfrm>
            <a:off x="6525209" y="660797"/>
            <a:ext cx="4837922" cy="2547972"/>
          </a:xfrm>
          <a:prstGeom prst="rect">
            <a:avLst/>
          </a:prstGeom>
        </p:spPr>
      </p:pic>
      <p:sp>
        <p:nvSpPr>
          <p:cNvPr id="7" name="Titolo 1">
            <a:extLst>
              <a:ext uri="{FF2B5EF4-FFF2-40B4-BE49-F238E27FC236}">
                <a16:creationId xmlns:a16="http://schemas.microsoft.com/office/drawing/2014/main" id="{F0E3A60D-B6F2-40A7-BCE0-F73C22624534}"/>
              </a:ext>
            </a:extLst>
          </p:cNvPr>
          <p:cNvSpPr txBox="1">
            <a:spLocks/>
          </p:cNvSpPr>
          <p:nvPr/>
        </p:nvSpPr>
        <p:spPr>
          <a:xfrm>
            <a:off x="438539" y="4128734"/>
            <a:ext cx="4663548" cy="25197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FF0000"/>
                </a:solidFill>
              </a:rPr>
              <a:t>… ogni docente ha il proprio stile di insegnamento</a:t>
            </a:r>
          </a:p>
        </p:txBody>
      </p:sp>
      <p:pic>
        <p:nvPicPr>
          <p:cNvPr id="8" name="Immagine 7">
            <a:extLst>
              <a:ext uri="{FF2B5EF4-FFF2-40B4-BE49-F238E27FC236}">
                <a16:creationId xmlns:a16="http://schemas.microsoft.com/office/drawing/2014/main" id="{47343CF6-B815-4299-9B52-2FDE1F34CE5C}"/>
              </a:ext>
            </a:extLst>
          </p:cNvPr>
          <p:cNvPicPr>
            <a:picLocks noChangeAspect="1"/>
          </p:cNvPicPr>
          <p:nvPr/>
        </p:nvPicPr>
        <p:blipFill>
          <a:blip r:embed="rId4"/>
          <a:stretch>
            <a:fillRect/>
          </a:stretch>
        </p:blipFill>
        <p:spPr>
          <a:xfrm>
            <a:off x="6096000" y="3429000"/>
            <a:ext cx="3219450" cy="3219450"/>
          </a:xfrm>
          <a:prstGeom prst="rect">
            <a:avLst/>
          </a:prstGeom>
        </p:spPr>
      </p:pic>
    </p:spTree>
    <p:extLst>
      <p:ext uri="{BB962C8B-B14F-4D97-AF65-F5344CB8AC3E}">
        <p14:creationId xmlns:p14="http://schemas.microsoft.com/office/powerpoint/2010/main" val="215552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64409-26D0-45FE-A478-82F191729D5E}"/>
              </a:ext>
            </a:extLst>
          </p:cNvPr>
          <p:cNvSpPr>
            <a:spLocks noGrp="1"/>
          </p:cNvSpPr>
          <p:nvPr>
            <p:ph type="title"/>
          </p:nvPr>
        </p:nvSpPr>
        <p:spPr>
          <a:xfrm>
            <a:off x="307910" y="365125"/>
            <a:ext cx="11045890" cy="1325563"/>
          </a:xfrm>
        </p:spPr>
        <p:txBody>
          <a:bodyPr>
            <a:normAutofit/>
          </a:bodyPr>
          <a:lstStyle/>
          <a:p>
            <a:pPr algn="ctr"/>
            <a:r>
              <a:rPr lang="it-IT" dirty="0">
                <a:solidFill>
                  <a:srgbClr val="7030A0"/>
                </a:solidFill>
              </a:rPr>
              <a:t>Esistono </a:t>
            </a:r>
            <a:r>
              <a:rPr lang="it-IT" b="1" dirty="0">
                <a:solidFill>
                  <a:srgbClr val="7030A0"/>
                </a:solidFill>
              </a:rPr>
              <a:t>motivazioni a breve e a lungo termine:</a:t>
            </a:r>
            <a:r>
              <a:rPr lang="it-IT" dirty="0">
                <a:solidFill>
                  <a:srgbClr val="7030A0"/>
                </a:solidFill>
              </a:rPr>
              <a:t> </a:t>
            </a:r>
            <a:endParaRPr lang="it-IT" b="1" dirty="0">
              <a:solidFill>
                <a:srgbClr val="7030A0"/>
              </a:solidFill>
            </a:endParaRPr>
          </a:p>
        </p:txBody>
      </p:sp>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838200" y="1825625"/>
            <a:ext cx="10227906" cy="4351338"/>
          </a:xfrm>
        </p:spPr>
        <p:txBody>
          <a:bodyPr>
            <a:normAutofit fontScale="92500" lnSpcReduction="20000"/>
          </a:bodyPr>
          <a:lstStyle/>
          <a:p>
            <a:r>
              <a:rPr lang="it-IT" b="1" dirty="0"/>
              <a:t>Le </a:t>
            </a:r>
            <a:r>
              <a:rPr lang="it-IT" b="1" u="sng" dirty="0"/>
              <a:t>motivazioni a breve termine</a:t>
            </a:r>
            <a:r>
              <a:rPr lang="it-IT" b="1" dirty="0"/>
              <a:t> possono essere:</a:t>
            </a:r>
            <a:endParaRPr lang="it-IT" dirty="0"/>
          </a:p>
          <a:p>
            <a:r>
              <a:rPr lang="it-IT" b="1" dirty="0"/>
              <a:t>dimostrare a se stessi di “farcela”;</a:t>
            </a:r>
            <a:endParaRPr lang="it-IT" dirty="0"/>
          </a:p>
          <a:p>
            <a:r>
              <a:rPr lang="it-IT" b="1" dirty="0"/>
              <a:t>avere il riconoscimento dei professori;         </a:t>
            </a:r>
            <a:endParaRPr lang="it-IT" dirty="0"/>
          </a:p>
          <a:p>
            <a:r>
              <a:rPr lang="it-IT" b="1" dirty="0"/>
              <a:t>essere considerati intelligenti dai compagni;</a:t>
            </a:r>
            <a:endParaRPr lang="it-IT" dirty="0"/>
          </a:p>
          <a:p>
            <a:r>
              <a:rPr lang="it-IT" b="1" dirty="0"/>
              <a:t>essere apprezzati dai genitori;</a:t>
            </a:r>
            <a:endParaRPr lang="it-IT" dirty="0"/>
          </a:p>
          <a:p>
            <a:r>
              <a:rPr lang="it-IT" b="1" dirty="0"/>
              <a:t>ottenere ricompense (denaro, permessi di uscita, vacanze).</a:t>
            </a:r>
            <a:endParaRPr lang="it-IT" dirty="0"/>
          </a:p>
          <a:p>
            <a:r>
              <a:rPr lang="it-IT" dirty="0"/>
              <a:t> </a:t>
            </a:r>
          </a:p>
          <a:p>
            <a:r>
              <a:rPr lang="it-IT" b="1" dirty="0"/>
              <a:t>Le </a:t>
            </a:r>
            <a:r>
              <a:rPr lang="it-IT" b="1" u="sng" dirty="0"/>
              <a:t>motivazioni a lungo termine</a:t>
            </a:r>
            <a:r>
              <a:rPr lang="it-IT" b="1" dirty="0"/>
              <a:t> possono essere:</a:t>
            </a:r>
            <a:endParaRPr lang="it-IT" dirty="0"/>
          </a:p>
          <a:p>
            <a:r>
              <a:rPr lang="it-IT" b="1" dirty="0"/>
              <a:t>Esercitare la professione che più ci ispira;</a:t>
            </a:r>
            <a:endParaRPr lang="it-IT" dirty="0"/>
          </a:p>
          <a:p>
            <a:r>
              <a:rPr lang="it-IT" b="1" dirty="0"/>
              <a:t>Realizzare progetti a cui teniamo (andare all’estero, partecipare a gare o concorsi ecc.).</a:t>
            </a:r>
            <a:endParaRPr lang="it-IT" dirty="0"/>
          </a:p>
          <a:p>
            <a:pPr marL="0" indent="0">
              <a:buNone/>
            </a:pPr>
            <a:endParaRPr lang="it-IT" dirty="0"/>
          </a:p>
        </p:txBody>
      </p:sp>
    </p:spTree>
    <p:extLst>
      <p:ext uri="{BB962C8B-B14F-4D97-AF65-F5344CB8AC3E}">
        <p14:creationId xmlns:p14="http://schemas.microsoft.com/office/powerpoint/2010/main" val="2285703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64409-26D0-45FE-A478-82F191729D5E}"/>
              </a:ext>
            </a:extLst>
          </p:cNvPr>
          <p:cNvSpPr>
            <a:spLocks noGrp="1"/>
          </p:cNvSpPr>
          <p:nvPr>
            <p:ph type="title"/>
          </p:nvPr>
        </p:nvSpPr>
        <p:spPr>
          <a:xfrm>
            <a:off x="307910" y="365125"/>
            <a:ext cx="11045890" cy="1325563"/>
          </a:xfrm>
        </p:spPr>
        <p:txBody>
          <a:bodyPr>
            <a:normAutofit/>
          </a:bodyPr>
          <a:lstStyle/>
          <a:p>
            <a:pPr algn="ctr"/>
            <a:r>
              <a:rPr lang="it-IT" b="1" dirty="0">
                <a:solidFill>
                  <a:srgbClr val="7030A0"/>
                </a:solidFill>
              </a:rPr>
              <a:t>Ricompense e Punizioni </a:t>
            </a:r>
          </a:p>
        </p:txBody>
      </p:sp>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307910" y="1825625"/>
            <a:ext cx="11756572" cy="4351338"/>
          </a:xfrm>
        </p:spPr>
        <p:txBody>
          <a:bodyPr>
            <a:normAutofit/>
          </a:bodyPr>
          <a:lstStyle/>
          <a:p>
            <a:pPr marL="0" indent="0">
              <a:buNone/>
            </a:pPr>
            <a:r>
              <a:rPr lang="it-IT" dirty="0"/>
              <a:t>Non sono vere motivazioni, ma aiuti “strategici” per superare momenti di stanchezza e avere la “benzina” per andare avanti.</a:t>
            </a:r>
            <a:r>
              <a:rPr lang="it-IT" b="1" dirty="0"/>
              <a:t> </a:t>
            </a:r>
            <a:endParaRPr lang="it-IT" dirty="0"/>
          </a:p>
          <a:p>
            <a:pPr marL="0" indent="0">
              <a:buNone/>
            </a:pPr>
            <a:endParaRPr lang="it-IT" b="1" dirty="0"/>
          </a:p>
          <a:p>
            <a:pPr marL="0" indent="0">
              <a:buNone/>
            </a:pPr>
            <a:r>
              <a:rPr lang="it-IT" b="1" dirty="0"/>
              <a:t>Motivazioni di questo tipo possono essere:</a:t>
            </a:r>
            <a:endParaRPr lang="it-IT" dirty="0"/>
          </a:p>
          <a:p>
            <a:r>
              <a:rPr lang="it-IT" b="1" dirty="0"/>
              <a:t>Evitare “guai” in famiglia; </a:t>
            </a:r>
            <a:endParaRPr lang="it-IT" dirty="0"/>
          </a:p>
          <a:p>
            <a:r>
              <a:rPr lang="it-IT" b="1" dirty="0"/>
              <a:t>Evitare punizioni a scuola; </a:t>
            </a:r>
            <a:endParaRPr lang="it-IT" dirty="0"/>
          </a:p>
          <a:p>
            <a:r>
              <a:rPr lang="it-IT" b="1" dirty="0"/>
              <a:t>Ottenere o darci dei premi per i risultati conseguiti.                             </a:t>
            </a:r>
            <a:endParaRPr lang="it-IT" dirty="0"/>
          </a:p>
          <a:p>
            <a:pPr marL="0" indent="0">
              <a:buNone/>
            </a:pPr>
            <a:endParaRPr lang="it-IT" dirty="0"/>
          </a:p>
        </p:txBody>
      </p:sp>
    </p:spTree>
    <p:extLst>
      <p:ext uri="{BB962C8B-B14F-4D97-AF65-F5344CB8AC3E}">
        <p14:creationId xmlns:p14="http://schemas.microsoft.com/office/powerpoint/2010/main" val="2598033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64409-26D0-45FE-A478-82F191729D5E}"/>
              </a:ext>
            </a:extLst>
          </p:cNvPr>
          <p:cNvSpPr>
            <a:spLocks noGrp="1"/>
          </p:cNvSpPr>
          <p:nvPr>
            <p:ph type="title"/>
          </p:nvPr>
        </p:nvSpPr>
        <p:spPr>
          <a:xfrm>
            <a:off x="307910" y="365125"/>
            <a:ext cx="11045890" cy="1325563"/>
          </a:xfrm>
        </p:spPr>
        <p:txBody>
          <a:bodyPr>
            <a:normAutofit/>
          </a:bodyPr>
          <a:lstStyle/>
          <a:p>
            <a:pPr algn="ctr"/>
            <a:r>
              <a:rPr lang="it-IT" b="1" dirty="0">
                <a:solidFill>
                  <a:srgbClr val="7030A0"/>
                </a:solidFill>
              </a:rPr>
              <a:t>SOSTENERE LA VOLONTA’ </a:t>
            </a:r>
          </a:p>
        </p:txBody>
      </p:sp>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307910" y="1825625"/>
            <a:ext cx="11756572" cy="4351338"/>
          </a:xfrm>
        </p:spPr>
        <p:txBody>
          <a:bodyPr>
            <a:normAutofit lnSpcReduction="10000"/>
          </a:bodyPr>
          <a:lstStyle/>
          <a:p>
            <a:r>
              <a:rPr lang="it-IT" dirty="0"/>
              <a:t>Normalmente occorre avere delle buone motivazioni per svolgere attività che costano fatica, e anche in questo caso è facile avere  dei momenti di stanchezza e scoraggiamento.  </a:t>
            </a:r>
          </a:p>
          <a:p>
            <a:r>
              <a:rPr lang="it-IT" dirty="0"/>
              <a:t>E’ molto importante che gli obiettivi che ci poniamo siano raggiungibili, altrimenti le delusioni potrebbero indurci ad abbandonare l’obiettivo. Non sono utili però gli obiettivi troppo facili, perché è dimostrato che “spronano” troppo poco. Quindi il primo passo è “prendere bene le misure” per i nostri obiettivi.</a:t>
            </a:r>
          </a:p>
          <a:p>
            <a:r>
              <a:rPr lang="it-IT" dirty="0"/>
              <a:t>Quando ci accorgiamo che rischiamo di non seguire il nostro progetto, è utile trovare dei metodi che sostengano la nostra volontà vacillante. Vediamo qualche metodo.</a:t>
            </a:r>
          </a:p>
          <a:p>
            <a:pPr marL="0" indent="0">
              <a:buNone/>
            </a:pPr>
            <a:endParaRPr lang="it-IT" dirty="0"/>
          </a:p>
        </p:txBody>
      </p:sp>
    </p:spTree>
    <p:extLst>
      <p:ext uri="{BB962C8B-B14F-4D97-AF65-F5344CB8AC3E}">
        <p14:creationId xmlns:p14="http://schemas.microsoft.com/office/powerpoint/2010/main" val="3170099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64409-26D0-45FE-A478-82F191729D5E}"/>
              </a:ext>
            </a:extLst>
          </p:cNvPr>
          <p:cNvSpPr>
            <a:spLocks noGrp="1"/>
          </p:cNvSpPr>
          <p:nvPr>
            <p:ph type="title"/>
          </p:nvPr>
        </p:nvSpPr>
        <p:spPr>
          <a:xfrm>
            <a:off x="307910" y="365125"/>
            <a:ext cx="11045890" cy="1325563"/>
          </a:xfrm>
        </p:spPr>
        <p:txBody>
          <a:bodyPr>
            <a:normAutofit/>
          </a:bodyPr>
          <a:lstStyle/>
          <a:p>
            <a:pPr algn="ctr"/>
            <a:r>
              <a:rPr lang="it-IT" b="1" dirty="0">
                <a:solidFill>
                  <a:srgbClr val="7030A0"/>
                </a:solidFill>
              </a:rPr>
              <a:t>CERVELLO E MEMORIA </a:t>
            </a:r>
          </a:p>
        </p:txBody>
      </p:sp>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307910" y="1825625"/>
            <a:ext cx="11756572" cy="4351338"/>
          </a:xfrm>
        </p:spPr>
        <p:txBody>
          <a:bodyPr>
            <a:normAutofit/>
          </a:bodyPr>
          <a:lstStyle/>
          <a:p>
            <a:r>
              <a:rPr lang="it-IT" dirty="0"/>
              <a:t>Il nostro cervello è formato da due emisferi che sono preposti a funzioni di pensiero diverse. L’emisfero sinistro è quello che si occupa di linguaggio, logica, ragionamento e analisi; l’emisfero destro è coinvolto invece nei processi di immaginazione, associazioni, attenzione ai colori e alla musica. </a:t>
            </a:r>
          </a:p>
          <a:p>
            <a:r>
              <a:rPr lang="it-IT" dirty="0"/>
              <a:t>Questo dato ci è utile per integrare la conoscenza del nostro modo personale di affrontare lo studio: entrambi gli emisferi sono infatti coinvolti nel processo di apprendimento. </a:t>
            </a:r>
          </a:p>
          <a:p>
            <a:r>
              <a:rPr lang="it-IT" b="1" dirty="0"/>
              <a:t>Inoltre è necessario sapere che la nostra capacità di assimilare informazioni  sfrutta due differenti aree del cervello: una è quella della memoria a breve termine, l’altra è quella della memoria a lungo termine.</a:t>
            </a:r>
            <a:endParaRPr lang="it-IT" dirty="0"/>
          </a:p>
          <a:p>
            <a:pPr marL="0" indent="0">
              <a:buNone/>
            </a:pPr>
            <a:endParaRPr lang="it-IT" dirty="0"/>
          </a:p>
        </p:txBody>
      </p:sp>
    </p:spTree>
    <p:extLst>
      <p:ext uri="{BB962C8B-B14F-4D97-AF65-F5344CB8AC3E}">
        <p14:creationId xmlns:p14="http://schemas.microsoft.com/office/powerpoint/2010/main" val="1462426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64409-26D0-45FE-A478-82F191729D5E}"/>
              </a:ext>
            </a:extLst>
          </p:cNvPr>
          <p:cNvSpPr>
            <a:spLocks noGrp="1"/>
          </p:cNvSpPr>
          <p:nvPr>
            <p:ph type="title"/>
          </p:nvPr>
        </p:nvSpPr>
        <p:spPr>
          <a:xfrm>
            <a:off x="494523" y="187843"/>
            <a:ext cx="11045890" cy="735887"/>
          </a:xfrm>
        </p:spPr>
        <p:txBody>
          <a:bodyPr>
            <a:normAutofit/>
          </a:bodyPr>
          <a:lstStyle/>
          <a:p>
            <a:pPr algn="ctr"/>
            <a:r>
              <a:rPr lang="it-IT" b="1" dirty="0">
                <a:solidFill>
                  <a:srgbClr val="7030A0"/>
                </a:solidFill>
              </a:rPr>
              <a:t>GLI STILI DI APPRENDIMENTO </a:t>
            </a:r>
          </a:p>
        </p:txBody>
      </p:sp>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83976" y="989044"/>
            <a:ext cx="11980506" cy="5868955"/>
          </a:xfrm>
        </p:spPr>
        <p:txBody>
          <a:bodyPr>
            <a:normAutofit fontScale="92500" lnSpcReduction="10000"/>
          </a:bodyPr>
          <a:lstStyle/>
          <a:p>
            <a:r>
              <a:rPr lang="it-IT" dirty="0"/>
              <a:t>Il concetto di stile di apprendimento è stato invocato con diverse formule ed in L. AMOVILLI ritorna ampiamente come “modo abituale di apprendere attraverso l’ottimizzazione delle proprie capacità, la scelta delle situazioni formative, la modalità percettiva più attiva, il clima psicologico preferito, il modello di apprendimento atteso, la propria disposizione alle di apprendimento stesso”. In generale viene definito come la modalità preferita di percepire e reagire ai compiti legati all’apprendimento, attraverso la quale si mette in atto o si scelgono le strategie per apprendere.</a:t>
            </a:r>
          </a:p>
          <a:p>
            <a:r>
              <a:rPr lang="it-IT" dirty="0"/>
              <a:t>L’autore che più si è occupato degli stili di apprendimento è D. </a:t>
            </a:r>
            <a:r>
              <a:rPr lang="it-IT" dirty="0" err="1"/>
              <a:t>Kolb</a:t>
            </a:r>
            <a:r>
              <a:rPr lang="it-IT" dirty="0"/>
              <a:t>. Il processo di apprendimento secondo </a:t>
            </a:r>
            <a:r>
              <a:rPr lang="it-IT" dirty="0" err="1"/>
              <a:t>Kolb</a:t>
            </a:r>
            <a:r>
              <a:rPr lang="it-IT" dirty="0"/>
              <a:t> esprime quindi un andamento circolare: prende avvio dall’esperienza concreta cioè i fatti su cui vengono compiute le osservazioni riflessive che conducono il soggetto a concettualizzazione astratte, che a loro volta vengono messe alla prova attraverso la sperimentazione attiva per verificare se si adattano a nuove situazioni.</a:t>
            </a:r>
          </a:p>
          <a:p>
            <a:r>
              <a:rPr lang="it-IT" dirty="0"/>
              <a:t>La combinazione  dell’asse dell’osservazione riflessiva e il secondo relativo alla presenza per l’esperienza concreta, da’ origine a quattro stili: accomodatore, divergente, assimilatore, convergente.</a:t>
            </a:r>
          </a:p>
          <a:p>
            <a:pPr marL="0" indent="0">
              <a:buNone/>
            </a:pPr>
            <a:r>
              <a:rPr lang="it-IT" sz="1500" dirty="0"/>
              <a:t>Cfr., </a:t>
            </a:r>
            <a:r>
              <a:rPr lang="it-IT" sz="1500" dirty="0" err="1"/>
              <a:t>L.Amovilli</a:t>
            </a:r>
            <a:r>
              <a:rPr lang="it-IT" sz="1500" dirty="0"/>
              <a:t>, Imparare a Imparare, Patron Editore, Bologna 1994.</a:t>
            </a:r>
          </a:p>
          <a:p>
            <a:pPr marL="0" indent="0">
              <a:buNone/>
            </a:pPr>
            <a:endParaRPr lang="it-IT" dirty="0"/>
          </a:p>
        </p:txBody>
      </p:sp>
    </p:spTree>
    <p:extLst>
      <p:ext uri="{BB962C8B-B14F-4D97-AF65-F5344CB8AC3E}">
        <p14:creationId xmlns:p14="http://schemas.microsoft.com/office/powerpoint/2010/main" val="32488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64409-26D0-45FE-A478-82F191729D5E}"/>
              </a:ext>
            </a:extLst>
          </p:cNvPr>
          <p:cNvSpPr>
            <a:spLocks noGrp="1"/>
          </p:cNvSpPr>
          <p:nvPr>
            <p:ph type="title"/>
          </p:nvPr>
        </p:nvSpPr>
        <p:spPr>
          <a:xfrm>
            <a:off x="494523" y="187843"/>
            <a:ext cx="11045890" cy="735887"/>
          </a:xfrm>
        </p:spPr>
        <p:txBody>
          <a:bodyPr>
            <a:normAutofit/>
          </a:bodyPr>
          <a:lstStyle/>
          <a:p>
            <a:pPr algn="ctr"/>
            <a:r>
              <a:rPr lang="it-IT" b="1" dirty="0">
                <a:solidFill>
                  <a:srgbClr val="7030A0"/>
                </a:solidFill>
              </a:rPr>
              <a:t>GLI STILI COGNITIVI</a:t>
            </a:r>
          </a:p>
        </p:txBody>
      </p:sp>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83976" y="1399591"/>
            <a:ext cx="2789853" cy="4124131"/>
          </a:xfrm>
        </p:spPr>
        <p:txBody>
          <a:bodyPr>
            <a:normAutofit/>
          </a:bodyPr>
          <a:lstStyle/>
          <a:p>
            <a:pPr marL="0" indent="0">
              <a:buNone/>
            </a:pPr>
            <a:r>
              <a:rPr lang="it-IT" sz="2400" dirty="0"/>
              <a:t>La seguente tabella raccoglie , sulla base dei paradigmi precedentemente delineati, alcuni degli stili cognitivi più studiati articolandoli in cinque criteri: </a:t>
            </a:r>
          </a:p>
          <a:p>
            <a:pPr marL="0" indent="0">
              <a:buNone/>
            </a:pPr>
            <a:endParaRPr lang="it-IT" dirty="0"/>
          </a:p>
        </p:txBody>
      </p:sp>
      <p:graphicFrame>
        <p:nvGraphicFramePr>
          <p:cNvPr id="4" name="Tabella 3">
            <a:extLst>
              <a:ext uri="{FF2B5EF4-FFF2-40B4-BE49-F238E27FC236}">
                <a16:creationId xmlns:a16="http://schemas.microsoft.com/office/drawing/2014/main" id="{21BDDB92-1CAD-4151-9F0B-22356B0050F7}"/>
              </a:ext>
            </a:extLst>
          </p:cNvPr>
          <p:cNvGraphicFramePr>
            <a:graphicFrameLocks noGrp="1"/>
          </p:cNvGraphicFramePr>
          <p:nvPr>
            <p:extLst>
              <p:ext uri="{D42A27DB-BD31-4B8C-83A1-F6EECF244321}">
                <p14:modId xmlns:p14="http://schemas.microsoft.com/office/powerpoint/2010/main" val="3955429258"/>
              </p:ext>
            </p:extLst>
          </p:nvPr>
        </p:nvGraphicFramePr>
        <p:xfrm>
          <a:off x="2985796" y="923730"/>
          <a:ext cx="8780106" cy="5913120"/>
        </p:xfrm>
        <a:graphic>
          <a:graphicData uri="http://schemas.openxmlformats.org/drawingml/2006/table">
            <a:tbl>
              <a:tblPr firstRow="1" firstCol="1" lastRow="1" lastCol="1" bandRow="1" bandCol="1"/>
              <a:tblGrid>
                <a:gridCol w="1156996">
                  <a:extLst>
                    <a:ext uri="{9D8B030D-6E8A-4147-A177-3AD203B41FA5}">
                      <a16:colId xmlns:a16="http://schemas.microsoft.com/office/drawing/2014/main" val="3687418670"/>
                    </a:ext>
                  </a:extLst>
                </a:gridCol>
                <a:gridCol w="3308901">
                  <a:extLst>
                    <a:ext uri="{9D8B030D-6E8A-4147-A177-3AD203B41FA5}">
                      <a16:colId xmlns:a16="http://schemas.microsoft.com/office/drawing/2014/main" val="3965870221"/>
                    </a:ext>
                  </a:extLst>
                </a:gridCol>
                <a:gridCol w="4314209">
                  <a:extLst>
                    <a:ext uri="{9D8B030D-6E8A-4147-A177-3AD203B41FA5}">
                      <a16:colId xmlns:a16="http://schemas.microsoft.com/office/drawing/2014/main" val="753823444"/>
                    </a:ext>
                  </a:extLst>
                </a:gridCol>
              </a:tblGrid>
              <a:tr h="326146">
                <a:tc>
                  <a:txBody>
                    <a:bodyPr/>
                    <a:lstStyle/>
                    <a:p>
                      <a:r>
                        <a:rPr lang="it-IT" sz="1400" b="1" dirty="0">
                          <a:solidFill>
                            <a:srgbClr val="000000"/>
                          </a:solidFill>
                          <a:effectLst/>
                          <a:latin typeface="Comic Sans MS" panose="030F0702030302020204" pitchFamily="66" charset="0"/>
                          <a:ea typeface="MS Mincho" panose="02020609040205080304" pitchFamily="49" charset="-128"/>
                        </a:rPr>
                        <a:t>CRITERIO</a:t>
                      </a:r>
                    </a:p>
                    <a:p>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400" b="1" dirty="0">
                          <a:solidFill>
                            <a:srgbClr val="000000"/>
                          </a:solidFill>
                          <a:effectLst/>
                          <a:latin typeface="Comic Sans MS" panose="030F0702030302020204" pitchFamily="66" charset="0"/>
                          <a:ea typeface="MS Mincho" panose="02020609040205080304" pitchFamily="49" charset="-128"/>
                        </a:rPr>
                        <a:t>STILI</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000" dirty="0">
                          <a:solidFill>
                            <a:srgbClr val="000000"/>
                          </a:solidFill>
                          <a:effectLst/>
                          <a:latin typeface="Comic Sans MS" panose="030F0702030302020204" pitchFamily="66" charset="0"/>
                          <a:ea typeface="MS Mincho" panose="02020609040205080304" pitchFamily="49" charset="-128"/>
                        </a:rPr>
                        <a:t> </a:t>
                      </a:r>
                      <a:endParaRPr lang="it-IT" sz="10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536541"/>
                  </a:ext>
                </a:extLst>
              </a:tr>
              <a:tr h="1123406">
                <a:tc>
                  <a:txBody>
                    <a:bodyPr/>
                    <a:lstStyle/>
                    <a:p>
                      <a:r>
                        <a:rPr lang="it-IT" sz="2400" b="1" dirty="0">
                          <a:solidFill>
                            <a:srgbClr val="000000"/>
                          </a:solidFill>
                          <a:effectLst/>
                          <a:latin typeface="Comic Sans MS" panose="030F0702030302020204" pitchFamily="66" charset="0"/>
                          <a:ea typeface="MS Mincho" panose="02020609040205080304" pitchFamily="49" charset="-128"/>
                        </a:rPr>
                        <a:t>1 °</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b="1" dirty="0">
                          <a:solidFill>
                            <a:srgbClr val="000000"/>
                          </a:solidFill>
                          <a:effectLst/>
                          <a:latin typeface="Comic Sans MS" panose="030F0702030302020204" pitchFamily="66" charset="0"/>
                          <a:ea typeface="MS Mincho" panose="02020609040205080304" pitchFamily="49" charset="-128"/>
                        </a:rPr>
                        <a:t>Linguistico</a:t>
                      </a:r>
                      <a:endParaRPr lang="it-IT" sz="2400" dirty="0">
                        <a:effectLst/>
                        <a:latin typeface="Times New Roman" panose="02020603050405020304" pitchFamily="18" charset="0"/>
                        <a:ea typeface="MS Mincho" panose="02020609040205080304" pitchFamily="49" charset="-128"/>
                      </a:endParaRPr>
                    </a:p>
                    <a:p>
                      <a:r>
                        <a:rPr lang="it-IT" sz="2400" b="1" dirty="0">
                          <a:solidFill>
                            <a:srgbClr val="000000"/>
                          </a:solidFill>
                          <a:effectLst/>
                          <a:latin typeface="Comic Sans MS" panose="030F0702030302020204" pitchFamily="66" charset="0"/>
                          <a:ea typeface="MS Mincho" panose="02020609040205080304" pitchFamily="49" charset="-128"/>
                        </a:rPr>
                        <a:t>Operativo</a:t>
                      </a:r>
                      <a:endParaRPr lang="it-IT" sz="2400" dirty="0">
                        <a:effectLst/>
                        <a:latin typeface="Times New Roman" panose="02020603050405020304" pitchFamily="18" charset="0"/>
                        <a:ea typeface="MS Mincho" panose="02020609040205080304" pitchFamily="49" charset="-128"/>
                      </a:endParaRPr>
                    </a:p>
                    <a:p>
                      <a:r>
                        <a:rPr lang="it-IT" sz="2400" b="1" dirty="0">
                          <a:solidFill>
                            <a:srgbClr val="000000"/>
                          </a:solidFill>
                          <a:effectLst/>
                          <a:latin typeface="Comic Sans MS" panose="030F0702030302020204" pitchFamily="66" charset="0"/>
                          <a:ea typeface="MS Mincho" panose="02020609040205080304" pitchFamily="49" charset="-128"/>
                        </a:rPr>
                        <a:t>Visivo</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dirty="0">
                          <a:solidFill>
                            <a:srgbClr val="000000"/>
                          </a:solidFill>
                          <a:effectLst/>
                          <a:latin typeface="Comic Sans MS" panose="030F0702030302020204" pitchFamily="66" charset="0"/>
                          <a:ea typeface="MS Mincho" panose="02020609040205080304" pitchFamily="49" charset="-128"/>
                        </a:rPr>
                        <a:t>della parola</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manipolativo </a:t>
                      </a:r>
                      <a:r>
                        <a:rPr lang="it-IT" sz="2400" dirty="0" err="1">
                          <a:solidFill>
                            <a:srgbClr val="000000"/>
                          </a:solidFill>
                          <a:effectLst/>
                          <a:latin typeface="Comic Sans MS" panose="030F0702030302020204" pitchFamily="66" charset="0"/>
                          <a:ea typeface="MS Mincho" panose="02020609040205080304" pitchFamily="49" charset="-128"/>
                        </a:rPr>
                        <a:t>costruzionistico</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iconico</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per immagini</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119840"/>
                  </a:ext>
                </a:extLst>
              </a:tr>
              <a:tr h="755780">
                <a:tc>
                  <a:txBody>
                    <a:bodyPr/>
                    <a:lstStyle/>
                    <a:p>
                      <a:r>
                        <a:rPr lang="it-IT" sz="2400" b="1">
                          <a:solidFill>
                            <a:srgbClr val="000000"/>
                          </a:solidFill>
                          <a:effectLst/>
                          <a:latin typeface="Comic Sans MS" panose="030F0702030302020204" pitchFamily="66" charset="0"/>
                          <a:ea typeface="MS Mincho" panose="02020609040205080304" pitchFamily="49" charset="-128"/>
                        </a:rPr>
                        <a:t>2°</a:t>
                      </a:r>
                      <a:endParaRPr lang="it-IT" sz="24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b="1" dirty="0">
                          <a:solidFill>
                            <a:srgbClr val="000000"/>
                          </a:solidFill>
                          <a:effectLst/>
                          <a:latin typeface="Comic Sans MS" panose="030F0702030302020204" pitchFamily="66" charset="0"/>
                          <a:ea typeface="MS Mincho" panose="02020609040205080304" pitchFamily="49" charset="-128"/>
                        </a:rPr>
                        <a:t>Imitativo</a:t>
                      </a:r>
                      <a:endParaRPr lang="it-IT" sz="2400" dirty="0">
                        <a:effectLst/>
                        <a:latin typeface="Times New Roman" panose="02020603050405020304" pitchFamily="18" charset="0"/>
                        <a:ea typeface="MS Mincho" panose="02020609040205080304" pitchFamily="49" charset="-128"/>
                      </a:endParaRPr>
                    </a:p>
                    <a:p>
                      <a:r>
                        <a:rPr lang="it-IT" sz="2400" b="1" dirty="0">
                          <a:solidFill>
                            <a:srgbClr val="000000"/>
                          </a:solidFill>
                          <a:effectLst/>
                          <a:latin typeface="Comic Sans MS" panose="030F0702030302020204" pitchFamily="66" charset="0"/>
                          <a:ea typeface="MS Mincho" panose="02020609040205080304" pitchFamily="49" charset="-128"/>
                        </a:rPr>
                        <a:t> </a:t>
                      </a:r>
                      <a:endParaRPr lang="it-IT" sz="2400" dirty="0">
                        <a:effectLst/>
                        <a:latin typeface="Times New Roman" panose="02020603050405020304" pitchFamily="18" charset="0"/>
                        <a:ea typeface="MS Mincho" panose="02020609040205080304" pitchFamily="49" charset="-128"/>
                      </a:endParaRPr>
                    </a:p>
                    <a:p>
                      <a:r>
                        <a:rPr lang="it-IT" sz="2400" b="1" dirty="0">
                          <a:solidFill>
                            <a:srgbClr val="000000"/>
                          </a:solidFill>
                          <a:effectLst/>
                          <a:latin typeface="Comic Sans MS" panose="030F0702030302020204" pitchFamily="66" charset="0"/>
                          <a:ea typeface="MS Mincho" panose="02020609040205080304" pitchFamily="49" charset="-128"/>
                        </a:rPr>
                        <a:t>Personalizzato</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dirty="0">
                          <a:solidFill>
                            <a:srgbClr val="000000"/>
                          </a:solidFill>
                          <a:effectLst/>
                          <a:latin typeface="Comic Sans MS" panose="030F0702030302020204" pitchFamily="66" charset="0"/>
                          <a:ea typeface="MS Mincho" panose="02020609040205080304" pitchFamily="49" charset="-128"/>
                        </a:rPr>
                        <a:t>convergente, per imitazione</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divergente, creativo</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 </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 </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086740"/>
                  </a:ext>
                </a:extLst>
              </a:tr>
              <a:tr h="652819">
                <a:tc>
                  <a:txBody>
                    <a:bodyPr/>
                    <a:lstStyle/>
                    <a:p>
                      <a:r>
                        <a:rPr lang="it-IT" sz="2400" b="1">
                          <a:solidFill>
                            <a:srgbClr val="000000"/>
                          </a:solidFill>
                          <a:effectLst/>
                          <a:latin typeface="Comic Sans MS" panose="030F0702030302020204" pitchFamily="66" charset="0"/>
                          <a:ea typeface="MS Mincho" panose="02020609040205080304" pitchFamily="49" charset="-128"/>
                        </a:rPr>
                        <a:t>3°</a:t>
                      </a:r>
                      <a:endParaRPr lang="it-IT" sz="24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b="1" dirty="0">
                          <a:solidFill>
                            <a:srgbClr val="000000"/>
                          </a:solidFill>
                          <a:effectLst/>
                          <a:latin typeface="Comic Sans MS" panose="030F0702030302020204" pitchFamily="66" charset="0"/>
                          <a:ea typeface="MS Mincho" panose="02020609040205080304" pitchFamily="49" charset="-128"/>
                        </a:rPr>
                        <a:t>Intuitivo</a:t>
                      </a:r>
                      <a:endParaRPr lang="it-IT" sz="2400" dirty="0">
                        <a:effectLst/>
                        <a:latin typeface="Times New Roman" panose="02020603050405020304" pitchFamily="18" charset="0"/>
                        <a:ea typeface="MS Mincho" panose="02020609040205080304" pitchFamily="49" charset="-128"/>
                      </a:endParaRPr>
                    </a:p>
                    <a:p>
                      <a:r>
                        <a:rPr lang="it-IT" sz="2400" b="1" dirty="0">
                          <a:solidFill>
                            <a:srgbClr val="000000"/>
                          </a:solidFill>
                          <a:effectLst/>
                          <a:latin typeface="Comic Sans MS" panose="030F0702030302020204" pitchFamily="66" charset="0"/>
                          <a:ea typeface="MS Mincho" panose="02020609040205080304" pitchFamily="49" charset="-128"/>
                        </a:rPr>
                        <a:t>personalizzato </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dirty="0">
                          <a:solidFill>
                            <a:srgbClr val="000000"/>
                          </a:solidFill>
                          <a:effectLst/>
                          <a:latin typeface="Comic Sans MS" panose="030F0702030302020204" pitchFamily="66" charset="0"/>
                          <a:ea typeface="MS Mincho" panose="02020609040205080304" pitchFamily="49" charset="-128"/>
                        </a:rPr>
                        <a:t>interpretativo, induttivo</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sommativo, meccanico</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261166"/>
                  </a:ext>
                </a:extLst>
              </a:tr>
              <a:tr h="652819">
                <a:tc>
                  <a:txBody>
                    <a:bodyPr/>
                    <a:lstStyle/>
                    <a:p>
                      <a:r>
                        <a:rPr lang="it-IT" sz="2400" b="1">
                          <a:solidFill>
                            <a:srgbClr val="000000"/>
                          </a:solidFill>
                          <a:effectLst/>
                          <a:latin typeface="Comic Sans MS" panose="030F0702030302020204" pitchFamily="66" charset="0"/>
                          <a:ea typeface="MS Mincho" panose="02020609040205080304" pitchFamily="49" charset="-128"/>
                        </a:rPr>
                        <a:t>4°</a:t>
                      </a:r>
                      <a:endParaRPr lang="it-IT" sz="24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b="1">
                          <a:solidFill>
                            <a:srgbClr val="000000"/>
                          </a:solidFill>
                          <a:effectLst/>
                          <a:latin typeface="Comic Sans MS" panose="030F0702030302020204" pitchFamily="66" charset="0"/>
                          <a:ea typeface="MS Mincho" panose="02020609040205080304" pitchFamily="49" charset="-128"/>
                        </a:rPr>
                        <a:t>Analitico</a:t>
                      </a:r>
                      <a:endParaRPr lang="it-IT" sz="2400">
                        <a:effectLst/>
                        <a:latin typeface="Times New Roman" panose="02020603050405020304" pitchFamily="18" charset="0"/>
                        <a:ea typeface="MS Mincho" panose="02020609040205080304" pitchFamily="49" charset="-128"/>
                      </a:endParaRPr>
                    </a:p>
                    <a:p>
                      <a:r>
                        <a:rPr lang="it-IT" sz="2400" b="1">
                          <a:solidFill>
                            <a:srgbClr val="000000"/>
                          </a:solidFill>
                          <a:effectLst/>
                          <a:latin typeface="Comic Sans MS" panose="030F0702030302020204" pitchFamily="66" charset="0"/>
                          <a:ea typeface="MS Mincho" panose="02020609040205080304" pitchFamily="49" charset="-128"/>
                        </a:rPr>
                        <a:t>globale</a:t>
                      </a:r>
                      <a:endParaRPr lang="it-IT" sz="24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dirty="0">
                          <a:solidFill>
                            <a:srgbClr val="000000"/>
                          </a:solidFill>
                          <a:effectLst/>
                          <a:latin typeface="Comic Sans MS" panose="030F0702030302020204" pitchFamily="66" charset="0"/>
                          <a:ea typeface="MS Mincho" panose="02020609040205080304" pitchFamily="49" charset="-128"/>
                        </a:rPr>
                        <a:t>sugli insiemi</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sull'insieme</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883278"/>
                  </a:ext>
                </a:extLst>
              </a:tr>
              <a:tr h="625872">
                <a:tc>
                  <a:txBody>
                    <a:bodyPr/>
                    <a:lstStyle/>
                    <a:p>
                      <a:r>
                        <a:rPr lang="it-IT" sz="2400" b="1" dirty="0">
                          <a:solidFill>
                            <a:srgbClr val="000000"/>
                          </a:solidFill>
                          <a:effectLst/>
                          <a:latin typeface="Comic Sans MS" panose="030F0702030302020204" pitchFamily="66" charset="0"/>
                          <a:ea typeface="MS Mincho" panose="02020609040205080304" pitchFamily="49" charset="-128"/>
                        </a:rPr>
                        <a:t>5°</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b="1">
                          <a:solidFill>
                            <a:srgbClr val="000000"/>
                          </a:solidFill>
                          <a:effectLst/>
                          <a:latin typeface="Comic Sans MS" panose="030F0702030302020204" pitchFamily="66" charset="0"/>
                          <a:ea typeface="MS Mincho" panose="02020609040205080304" pitchFamily="49" charset="-128"/>
                        </a:rPr>
                        <a:t>Impulsivo</a:t>
                      </a:r>
                      <a:endParaRPr lang="it-IT" sz="2400">
                        <a:effectLst/>
                        <a:latin typeface="Times New Roman" panose="02020603050405020304" pitchFamily="18" charset="0"/>
                        <a:ea typeface="MS Mincho" panose="02020609040205080304" pitchFamily="49" charset="-128"/>
                      </a:endParaRPr>
                    </a:p>
                    <a:p>
                      <a:r>
                        <a:rPr lang="it-IT" sz="2400" b="1">
                          <a:solidFill>
                            <a:srgbClr val="000000"/>
                          </a:solidFill>
                          <a:effectLst/>
                          <a:latin typeface="Comic Sans MS" panose="030F0702030302020204" pitchFamily="66" charset="0"/>
                          <a:ea typeface="MS Mincho" panose="02020609040205080304" pitchFamily="49" charset="-128"/>
                        </a:rPr>
                        <a:t>Riflessivo                                  </a:t>
                      </a:r>
                      <a:endParaRPr lang="it-IT" sz="2400">
                        <a:effectLst/>
                        <a:latin typeface="Times New Roman" panose="02020603050405020304" pitchFamily="18" charset="0"/>
                        <a:ea typeface="MS Mincho" panose="02020609040205080304" pitchFamily="49" charset="-128"/>
                      </a:endParaRPr>
                    </a:p>
                    <a:p>
                      <a:r>
                        <a:rPr lang="it-IT" sz="2400" b="1">
                          <a:solidFill>
                            <a:srgbClr val="000000"/>
                          </a:solidFill>
                          <a:effectLst/>
                          <a:latin typeface="Comic Sans MS" panose="030F0702030302020204" pitchFamily="66" charset="0"/>
                          <a:ea typeface="MS Mincho" panose="02020609040205080304" pitchFamily="49" charset="-128"/>
                        </a:rPr>
                        <a:t>Compulsivo</a:t>
                      </a:r>
                      <a:endParaRPr lang="it-IT" sz="24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2400" dirty="0">
                          <a:solidFill>
                            <a:srgbClr val="000000"/>
                          </a:solidFill>
                          <a:effectLst/>
                          <a:latin typeface="Comic Sans MS" panose="030F0702030302020204" pitchFamily="66" charset="0"/>
                          <a:ea typeface="MS Mincho" panose="02020609040205080304" pitchFamily="49" charset="-128"/>
                        </a:rPr>
                        <a:t>reattivo</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controllato, "significativo"</a:t>
                      </a:r>
                      <a:endParaRPr lang="it-IT" sz="2400" dirty="0">
                        <a:effectLst/>
                        <a:latin typeface="Times New Roman" panose="02020603050405020304" pitchFamily="18" charset="0"/>
                        <a:ea typeface="MS Mincho" panose="02020609040205080304" pitchFamily="49" charset="-128"/>
                      </a:endParaRPr>
                    </a:p>
                    <a:p>
                      <a:r>
                        <a:rPr lang="it-IT" sz="2400" dirty="0">
                          <a:solidFill>
                            <a:srgbClr val="000000"/>
                          </a:solidFill>
                          <a:effectLst/>
                          <a:latin typeface="Comic Sans MS" panose="030F0702030302020204" pitchFamily="66" charset="0"/>
                          <a:ea typeface="MS Mincho" panose="02020609040205080304" pitchFamily="49" charset="-128"/>
                        </a:rPr>
                        <a:t>incontrollato</a:t>
                      </a:r>
                      <a:endParaRPr lang="it-IT" sz="2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917955"/>
                  </a:ext>
                </a:extLst>
              </a:tr>
            </a:tbl>
          </a:graphicData>
        </a:graphic>
      </p:graphicFrame>
    </p:spTree>
    <p:extLst>
      <p:ext uri="{BB962C8B-B14F-4D97-AF65-F5344CB8AC3E}">
        <p14:creationId xmlns:p14="http://schemas.microsoft.com/office/powerpoint/2010/main" val="3956513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83975" y="307911"/>
            <a:ext cx="11971175" cy="690465"/>
          </a:xfrm>
        </p:spPr>
        <p:txBody>
          <a:bodyPr>
            <a:noAutofit/>
          </a:bodyPr>
          <a:lstStyle/>
          <a:p>
            <a:pPr marL="0" indent="0">
              <a:buNone/>
            </a:pPr>
            <a:r>
              <a:rPr lang="it-IT" sz="2400" dirty="0"/>
              <a:t>Per ogni criterio si sono sviluppate le diverse modalità prevalenti che l’individuo usa o può usare nelle situazioni </a:t>
            </a:r>
            <a:r>
              <a:rPr lang="it-IT" sz="2400" dirty="0" err="1"/>
              <a:t>apprenditive</a:t>
            </a:r>
            <a:r>
              <a:rPr lang="it-IT" sz="2400" dirty="0"/>
              <a:t>:</a:t>
            </a:r>
          </a:p>
        </p:txBody>
      </p:sp>
      <p:sp>
        <p:nvSpPr>
          <p:cNvPr id="8" name="Rettangolo 7">
            <a:extLst>
              <a:ext uri="{FF2B5EF4-FFF2-40B4-BE49-F238E27FC236}">
                <a16:creationId xmlns:a16="http://schemas.microsoft.com/office/drawing/2014/main" id="{738B9D5F-CFEF-4D7B-8FEE-D781D87E4963}"/>
              </a:ext>
            </a:extLst>
          </p:cNvPr>
          <p:cNvSpPr/>
          <p:nvPr/>
        </p:nvSpPr>
        <p:spPr>
          <a:xfrm>
            <a:off x="410547" y="6365423"/>
            <a:ext cx="8882743" cy="307777"/>
          </a:xfrm>
          <a:prstGeom prst="rect">
            <a:avLst/>
          </a:prstGeom>
        </p:spPr>
        <p:txBody>
          <a:bodyPr wrap="square">
            <a:spAutoFit/>
          </a:bodyPr>
          <a:lstStyle/>
          <a:p>
            <a:pPr>
              <a:spcAft>
                <a:spcPts val="0"/>
              </a:spcAft>
            </a:pPr>
            <a:r>
              <a:rPr lang="it-IT" sz="1400" dirty="0">
                <a:latin typeface="Times New Roman" panose="02020603050405020304" pitchFamily="18" charset="0"/>
                <a:ea typeface="MS Mincho" panose="02020609040205080304" pitchFamily="49" charset="-128"/>
              </a:rPr>
              <a:t>Cfr., R. </a:t>
            </a:r>
            <a:r>
              <a:rPr lang="it-IT" sz="1400" dirty="0" err="1">
                <a:latin typeface="Times New Roman" panose="02020603050405020304" pitchFamily="18" charset="0"/>
                <a:ea typeface="MS Mincho" panose="02020609040205080304" pitchFamily="49" charset="-128"/>
              </a:rPr>
              <a:t>Scognamilio</a:t>
            </a:r>
            <a:r>
              <a:rPr lang="it-IT" sz="1400" dirty="0">
                <a:latin typeface="Times New Roman" panose="02020603050405020304" pitchFamily="18" charset="0"/>
                <a:ea typeface="MS Mincho" panose="02020609040205080304" pitchFamily="49" charset="-128"/>
              </a:rPr>
              <a:t>, “</a:t>
            </a:r>
            <a:r>
              <a:rPr lang="it-IT" sz="1400" dirty="0" err="1">
                <a:latin typeface="Times New Roman" panose="02020603050405020304" pitchFamily="18" charset="0"/>
                <a:ea typeface="MS Mincho" panose="02020609040205080304" pitchFamily="49" charset="-128"/>
              </a:rPr>
              <a:t>E’una</a:t>
            </a:r>
            <a:r>
              <a:rPr lang="it-IT" sz="1400" dirty="0">
                <a:latin typeface="Times New Roman" panose="02020603050405020304" pitchFamily="18" charset="0"/>
                <a:ea typeface="MS Mincho" panose="02020609040205080304" pitchFamily="49" charset="-128"/>
              </a:rPr>
              <a:t> questione di stile”, in Vivere oggi, n. 5-6-7-8, 1992, p. 56.</a:t>
            </a:r>
          </a:p>
        </p:txBody>
      </p:sp>
      <p:graphicFrame>
        <p:nvGraphicFramePr>
          <p:cNvPr id="9" name="Tabella 8">
            <a:extLst>
              <a:ext uri="{FF2B5EF4-FFF2-40B4-BE49-F238E27FC236}">
                <a16:creationId xmlns:a16="http://schemas.microsoft.com/office/drawing/2014/main" id="{2C393645-CCBE-4296-90FF-B14D809306CD}"/>
              </a:ext>
            </a:extLst>
          </p:cNvPr>
          <p:cNvGraphicFramePr>
            <a:graphicFrameLocks noGrp="1"/>
          </p:cNvGraphicFramePr>
          <p:nvPr>
            <p:extLst>
              <p:ext uri="{D42A27DB-BD31-4B8C-83A1-F6EECF244321}">
                <p14:modId xmlns:p14="http://schemas.microsoft.com/office/powerpoint/2010/main" val="1847479247"/>
              </p:ext>
            </p:extLst>
          </p:nvPr>
        </p:nvGraphicFramePr>
        <p:xfrm>
          <a:off x="606489" y="1492765"/>
          <a:ext cx="10114383" cy="4432173"/>
        </p:xfrm>
        <a:graphic>
          <a:graphicData uri="http://schemas.openxmlformats.org/drawingml/2006/table">
            <a:tbl>
              <a:tblPr firstRow="1" firstCol="1" lastRow="1" lastCol="1" bandRow="1" bandCol="1"/>
              <a:tblGrid>
                <a:gridCol w="1455445">
                  <a:extLst>
                    <a:ext uri="{9D8B030D-6E8A-4147-A177-3AD203B41FA5}">
                      <a16:colId xmlns:a16="http://schemas.microsoft.com/office/drawing/2014/main" val="4004451251"/>
                    </a:ext>
                  </a:extLst>
                </a:gridCol>
                <a:gridCol w="3362590">
                  <a:extLst>
                    <a:ext uri="{9D8B030D-6E8A-4147-A177-3AD203B41FA5}">
                      <a16:colId xmlns:a16="http://schemas.microsoft.com/office/drawing/2014/main" val="1620421248"/>
                    </a:ext>
                  </a:extLst>
                </a:gridCol>
                <a:gridCol w="5296348">
                  <a:extLst>
                    <a:ext uri="{9D8B030D-6E8A-4147-A177-3AD203B41FA5}">
                      <a16:colId xmlns:a16="http://schemas.microsoft.com/office/drawing/2014/main" val="1760083497"/>
                    </a:ext>
                  </a:extLst>
                </a:gridCol>
              </a:tblGrid>
              <a:tr h="624302">
                <a:tc>
                  <a:txBody>
                    <a:bodyPr/>
                    <a:lstStyle/>
                    <a:p>
                      <a:pPr algn="just"/>
                      <a:r>
                        <a:rPr lang="it-IT" sz="1800" b="1" dirty="0">
                          <a:solidFill>
                            <a:srgbClr val="000000"/>
                          </a:solidFill>
                          <a:effectLst/>
                          <a:latin typeface="Comic Sans MS" panose="030F0702030302020204" pitchFamily="66" charset="0"/>
                          <a:ea typeface="MS Mincho" panose="02020609040205080304" pitchFamily="49" charset="-128"/>
                        </a:rPr>
                        <a:t>CRITERIO</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STILE</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dirty="0">
                          <a:solidFill>
                            <a:srgbClr val="000000"/>
                          </a:solidFill>
                          <a:effectLst/>
                          <a:latin typeface="Comic Sans MS" panose="030F0702030302020204" pitchFamily="66" charset="0"/>
                          <a:ea typeface="MS Mincho" panose="02020609040205080304" pitchFamily="49" charset="-128"/>
                        </a:rPr>
                        <a:t>DESCRITTORI</a:t>
                      </a:r>
                    </a:p>
                    <a:p>
                      <a:pPr algn="just"/>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424362"/>
                  </a:ext>
                </a:extLst>
              </a:tr>
              <a:tr h="1248605">
                <a:tc>
                  <a:txBody>
                    <a:bodyPr/>
                    <a:lstStyle/>
                    <a:p>
                      <a:pPr algn="just"/>
                      <a:endParaRPr lang="it-IT" sz="1800" b="1" dirty="0">
                        <a:solidFill>
                          <a:srgbClr val="000000"/>
                        </a:solidFill>
                        <a:effectLst/>
                        <a:latin typeface="Comic Sans MS" panose="030F0702030302020204" pitchFamily="66" charset="0"/>
                        <a:ea typeface="MS Mincho" panose="02020609040205080304" pitchFamily="49" charset="-128"/>
                      </a:endParaRPr>
                    </a:p>
                    <a:p>
                      <a:pPr algn="just"/>
                      <a:r>
                        <a:rPr lang="it-IT" sz="1800" b="1" dirty="0">
                          <a:solidFill>
                            <a:srgbClr val="000000"/>
                          </a:solidFill>
                          <a:effectLst/>
                          <a:latin typeface="Comic Sans MS" panose="030F0702030302020204" pitchFamily="66" charset="0"/>
                          <a:ea typeface="MS Mincho" panose="02020609040205080304" pitchFamily="49" charset="-128"/>
                        </a:rPr>
                        <a:t>1°</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LINGUISTICO</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a:solidFill>
                            <a:srgbClr val="000000"/>
                          </a:solidFill>
                          <a:effectLst/>
                          <a:latin typeface="Comic Sans MS" panose="030F0702030302020204" pitchFamily="66" charset="0"/>
                          <a:ea typeface="MS Mincho" panose="02020609040205080304" pitchFamily="49" charset="-128"/>
                        </a:rPr>
                        <a:t>Dalla parola:impara "per parole, è attento alle spiegazioni orali, prende appunti, studia ripetendo ad alta voce, impara facilmente poesie e testi scritti.</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265947"/>
                  </a:ext>
                </a:extLst>
              </a:tr>
              <a:tr h="1560756">
                <a:tc>
                  <a:txBody>
                    <a:bodyPr/>
                    <a:lstStyle/>
                    <a:p>
                      <a:pPr algn="just"/>
                      <a:r>
                        <a:rPr lang="it-IT" sz="1800">
                          <a:solidFill>
                            <a:srgbClr val="000000"/>
                          </a:solidFill>
                          <a:effectLst/>
                          <a:latin typeface="Comic Sans MS" panose="030F0702030302020204" pitchFamily="66" charset="0"/>
                          <a:ea typeface="MS Mincho" panose="02020609040205080304" pitchFamily="49" charset="-128"/>
                        </a:rPr>
                        <a:t> </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VISIVO</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a:solidFill>
                            <a:srgbClr val="000000"/>
                          </a:solidFill>
                          <a:effectLst/>
                          <a:latin typeface="Comic Sans MS" panose="030F0702030302020204" pitchFamily="66" charset="0"/>
                          <a:ea typeface="MS Mincho" panose="02020609040205080304" pitchFamily="49" charset="-128"/>
                        </a:rPr>
                        <a:t>Iconico, per immagini: impara "per immagini", ricorda i concetti se associati a schemi, usa molto il colore per sottolineare ed evidenziare, ricopia il testo in base alla disposizione dei capitoli, paragrafi, titoli.</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610288"/>
                  </a:ext>
                </a:extLst>
              </a:tr>
              <a:tr h="998510">
                <a:tc>
                  <a:txBody>
                    <a:bodyPr/>
                    <a:lstStyle/>
                    <a:p>
                      <a:pPr algn="just"/>
                      <a:r>
                        <a:rPr lang="it-IT" sz="1800">
                          <a:solidFill>
                            <a:srgbClr val="000000"/>
                          </a:solidFill>
                          <a:effectLst/>
                          <a:latin typeface="Comic Sans MS" panose="030F0702030302020204" pitchFamily="66" charset="0"/>
                          <a:ea typeface="MS Mincho" panose="02020609040205080304" pitchFamily="49" charset="-128"/>
                        </a:rPr>
                        <a:t> </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OPERATIVO</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dirty="0">
                          <a:solidFill>
                            <a:srgbClr val="000000"/>
                          </a:solidFill>
                          <a:effectLst/>
                          <a:latin typeface="Comic Sans MS" panose="030F0702030302020204" pitchFamily="66" charset="0"/>
                          <a:ea typeface="MS Mincho" panose="02020609040205080304" pitchFamily="49" charset="-128"/>
                        </a:rPr>
                        <a:t>Manipolativo, </a:t>
                      </a:r>
                      <a:r>
                        <a:rPr lang="it-IT" sz="1800" dirty="0" err="1">
                          <a:solidFill>
                            <a:srgbClr val="000000"/>
                          </a:solidFill>
                          <a:effectLst/>
                          <a:latin typeface="Comic Sans MS" panose="030F0702030302020204" pitchFamily="66" charset="0"/>
                          <a:ea typeface="MS Mincho" panose="02020609040205080304" pitchFamily="49" charset="-128"/>
                        </a:rPr>
                        <a:t>costruzionistico</a:t>
                      </a:r>
                      <a:r>
                        <a:rPr lang="it-IT" sz="1800" dirty="0">
                          <a:solidFill>
                            <a:srgbClr val="000000"/>
                          </a:solidFill>
                          <a:effectLst/>
                          <a:latin typeface="Comic Sans MS" panose="030F0702030302020204" pitchFamily="66" charset="0"/>
                          <a:ea typeface="MS Mincho" panose="02020609040205080304" pitchFamily="49" charset="-128"/>
                        </a:rPr>
                        <a:t>: impara attraverso l'azione: manipola, costruisce, sperimenta l'attività.</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610418"/>
                  </a:ext>
                </a:extLst>
              </a:tr>
            </a:tbl>
          </a:graphicData>
        </a:graphic>
      </p:graphicFrame>
    </p:spTree>
    <p:extLst>
      <p:ext uri="{BB962C8B-B14F-4D97-AF65-F5344CB8AC3E}">
        <p14:creationId xmlns:p14="http://schemas.microsoft.com/office/powerpoint/2010/main" val="291457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83975" y="307911"/>
            <a:ext cx="11971175" cy="690465"/>
          </a:xfrm>
        </p:spPr>
        <p:txBody>
          <a:bodyPr>
            <a:noAutofit/>
          </a:bodyPr>
          <a:lstStyle/>
          <a:p>
            <a:pPr marL="0" indent="0">
              <a:buNone/>
            </a:pPr>
            <a:r>
              <a:rPr lang="it-IT" sz="2400" dirty="0"/>
              <a:t>Per ogni criterio si sono sviluppate le diverse modalità prevalenti che l’individuo usa o può usare nelle situazioni </a:t>
            </a:r>
            <a:r>
              <a:rPr lang="it-IT" sz="2400" dirty="0" err="1"/>
              <a:t>apprenditive</a:t>
            </a:r>
            <a:r>
              <a:rPr lang="it-IT" sz="2400" dirty="0"/>
              <a:t>:</a:t>
            </a:r>
          </a:p>
        </p:txBody>
      </p:sp>
      <p:sp>
        <p:nvSpPr>
          <p:cNvPr id="8" name="Rettangolo 7">
            <a:extLst>
              <a:ext uri="{FF2B5EF4-FFF2-40B4-BE49-F238E27FC236}">
                <a16:creationId xmlns:a16="http://schemas.microsoft.com/office/drawing/2014/main" id="{738B9D5F-CFEF-4D7B-8FEE-D781D87E4963}"/>
              </a:ext>
            </a:extLst>
          </p:cNvPr>
          <p:cNvSpPr/>
          <p:nvPr/>
        </p:nvSpPr>
        <p:spPr>
          <a:xfrm>
            <a:off x="410547" y="6365423"/>
            <a:ext cx="8882743" cy="307777"/>
          </a:xfrm>
          <a:prstGeom prst="rect">
            <a:avLst/>
          </a:prstGeom>
        </p:spPr>
        <p:txBody>
          <a:bodyPr wrap="square">
            <a:spAutoFit/>
          </a:bodyPr>
          <a:lstStyle/>
          <a:p>
            <a:pPr>
              <a:spcAft>
                <a:spcPts val="0"/>
              </a:spcAft>
            </a:pPr>
            <a:r>
              <a:rPr lang="it-IT" sz="1400" dirty="0">
                <a:latin typeface="Times New Roman" panose="02020603050405020304" pitchFamily="18" charset="0"/>
                <a:ea typeface="MS Mincho" panose="02020609040205080304" pitchFamily="49" charset="-128"/>
              </a:rPr>
              <a:t>Cfr., R. </a:t>
            </a:r>
            <a:r>
              <a:rPr lang="it-IT" sz="1400" dirty="0" err="1">
                <a:latin typeface="Times New Roman" panose="02020603050405020304" pitchFamily="18" charset="0"/>
                <a:ea typeface="MS Mincho" panose="02020609040205080304" pitchFamily="49" charset="-128"/>
              </a:rPr>
              <a:t>Scognamilio</a:t>
            </a:r>
            <a:r>
              <a:rPr lang="it-IT" sz="1400" dirty="0">
                <a:latin typeface="Times New Roman" panose="02020603050405020304" pitchFamily="18" charset="0"/>
                <a:ea typeface="MS Mincho" panose="02020609040205080304" pitchFamily="49" charset="-128"/>
              </a:rPr>
              <a:t>, “</a:t>
            </a:r>
            <a:r>
              <a:rPr lang="it-IT" sz="1400" dirty="0" err="1">
                <a:latin typeface="Times New Roman" panose="02020603050405020304" pitchFamily="18" charset="0"/>
                <a:ea typeface="MS Mincho" panose="02020609040205080304" pitchFamily="49" charset="-128"/>
              </a:rPr>
              <a:t>E’una</a:t>
            </a:r>
            <a:r>
              <a:rPr lang="it-IT" sz="1400" dirty="0">
                <a:latin typeface="Times New Roman" panose="02020603050405020304" pitchFamily="18" charset="0"/>
                <a:ea typeface="MS Mincho" panose="02020609040205080304" pitchFamily="49" charset="-128"/>
              </a:rPr>
              <a:t> questione di stile”, in Vivere oggi, n. 5-6-7-8, 1992, p. 56.</a:t>
            </a:r>
          </a:p>
        </p:txBody>
      </p:sp>
      <p:graphicFrame>
        <p:nvGraphicFramePr>
          <p:cNvPr id="9" name="Tabella 8">
            <a:extLst>
              <a:ext uri="{FF2B5EF4-FFF2-40B4-BE49-F238E27FC236}">
                <a16:creationId xmlns:a16="http://schemas.microsoft.com/office/drawing/2014/main" id="{2C393645-CCBE-4296-90FF-B14D809306CD}"/>
              </a:ext>
            </a:extLst>
          </p:cNvPr>
          <p:cNvGraphicFramePr>
            <a:graphicFrameLocks noGrp="1"/>
          </p:cNvGraphicFramePr>
          <p:nvPr>
            <p:extLst>
              <p:ext uri="{D42A27DB-BD31-4B8C-83A1-F6EECF244321}">
                <p14:modId xmlns:p14="http://schemas.microsoft.com/office/powerpoint/2010/main" val="2951562454"/>
              </p:ext>
            </p:extLst>
          </p:nvPr>
        </p:nvGraphicFramePr>
        <p:xfrm>
          <a:off x="443204" y="1427452"/>
          <a:ext cx="11305592" cy="4689565"/>
        </p:xfrm>
        <a:graphic>
          <a:graphicData uri="http://schemas.openxmlformats.org/drawingml/2006/table">
            <a:tbl>
              <a:tblPr firstRow="1" firstCol="1" lastRow="1" lastCol="1" bandRow="1" bandCol="1"/>
              <a:tblGrid>
                <a:gridCol w="1566499">
                  <a:extLst>
                    <a:ext uri="{9D8B030D-6E8A-4147-A177-3AD203B41FA5}">
                      <a16:colId xmlns:a16="http://schemas.microsoft.com/office/drawing/2014/main" val="4004451251"/>
                    </a:ext>
                  </a:extLst>
                </a:gridCol>
                <a:gridCol w="3084811">
                  <a:extLst>
                    <a:ext uri="{9D8B030D-6E8A-4147-A177-3AD203B41FA5}">
                      <a16:colId xmlns:a16="http://schemas.microsoft.com/office/drawing/2014/main" val="1620421248"/>
                    </a:ext>
                  </a:extLst>
                </a:gridCol>
                <a:gridCol w="6654282">
                  <a:extLst>
                    <a:ext uri="{9D8B030D-6E8A-4147-A177-3AD203B41FA5}">
                      <a16:colId xmlns:a16="http://schemas.microsoft.com/office/drawing/2014/main" val="1760083497"/>
                    </a:ext>
                  </a:extLst>
                </a:gridCol>
              </a:tblGrid>
              <a:tr h="268123">
                <a:tc>
                  <a:txBody>
                    <a:bodyPr/>
                    <a:lstStyle/>
                    <a:p>
                      <a:pPr algn="just"/>
                      <a:r>
                        <a:rPr lang="it-IT" sz="1800" b="1" dirty="0">
                          <a:solidFill>
                            <a:srgbClr val="000000"/>
                          </a:solidFill>
                          <a:effectLst/>
                          <a:latin typeface="Comic Sans MS" panose="030F0702030302020204" pitchFamily="66" charset="0"/>
                          <a:ea typeface="MS Mincho" panose="02020609040205080304" pitchFamily="49" charset="-128"/>
                        </a:rPr>
                        <a:t>CRITERIO</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STILE</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dirty="0">
                          <a:solidFill>
                            <a:srgbClr val="000000"/>
                          </a:solidFill>
                          <a:effectLst/>
                          <a:latin typeface="Comic Sans MS" panose="030F0702030302020204" pitchFamily="66" charset="0"/>
                          <a:ea typeface="MS Mincho" panose="02020609040205080304" pitchFamily="49" charset="-128"/>
                        </a:rPr>
                        <a:t>DESCRITTORI</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424362"/>
                  </a:ext>
                </a:extLst>
              </a:tr>
              <a:tr h="120893">
                <a:tc>
                  <a:txBody>
                    <a:bodyPr/>
                    <a:lstStyle/>
                    <a:p>
                      <a:pPr algn="just"/>
                      <a:r>
                        <a:rPr lang="it-IT" sz="1800" b="1" dirty="0">
                          <a:solidFill>
                            <a:srgbClr val="000000"/>
                          </a:solidFill>
                          <a:effectLst/>
                          <a:latin typeface="Comic Sans MS" panose="030F0702030302020204" pitchFamily="66" charset="0"/>
                          <a:ea typeface="MS Mincho" panose="02020609040205080304" pitchFamily="49" charset="-128"/>
                        </a:rPr>
                        <a:t>2°</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IMITATIVO</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dirty="0">
                          <a:solidFill>
                            <a:srgbClr val="000000"/>
                          </a:solidFill>
                          <a:effectLst/>
                          <a:latin typeface="Comic Sans MS" panose="030F0702030302020204" pitchFamily="66" charset="0"/>
                          <a:ea typeface="MS Mincho" panose="02020609040205080304" pitchFamily="49" charset="-128"/>
                        </a:rPr>
                        <a:t>Convergente, per imitazione: affronta il problema con procedure note, utilizza schemi consolidati anche per situazioni nuove, considera nelle questioni solo gli aspetti usuali, tangibili e certi. </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265947"/>
                  </a:ext>
                </a:extLst>
              </a:tr>
              <a:tr h="1038295">
                <a:tc>
                  <a:txBody>
                    <a:bodyPr/>
                    <a:lstStyle/>
                    <a:p>
                      <a:pPr algn="just"/>
                      <a:r>
                        <a:rPr lang="it-IT" sz="1800">
                          <a:solidFill>
                            <a:srgbClr val="000000"/>
                          </a:solidFill>
                          <a:effectLst/>
                          <a:latin typeface="Comic Sans MS" panose="030F0702030302020204" pitchFamily="66" charset="0"/>
                          <a:ea typeface="MS Mincho" panose="02020609040205080304" pitchFamily="49" charset="-128"/>
                        </a:rPr>
                        <a:t> </a:t>
                      </a:r>
                      <a:endParaRPr lang="it-IT" sz="1800">
                        <a:effectLst/>
                        <a:latin typeface="Times New Roman" panose="02020603050405020304" pitchFamily="18" charset="0"/>
                        <a:ea typeface="MS Mincho" panose="02020609040205080304" pitchFamily="49" charset="-128"/>
                      </a:endParaRPr>
                    </a:p>
                    <a:p>
                      <a:pPr algn="just"/>
                      <a:r>
                        <a:rPr lang="it-IT" sz="1800">
                          <a:solidFill>
                            <a:srgbClr val="000000"/>
                          </a:solidFill>
                          <a:effectLst/>
                          <a:latin typeface="Comic Sans MS" panose="030F0702030302020204" pitchFamily="66" charset="0"/>
                          <a:ea typeface="MS Mincho" panose="02020609040205080304" pitchFamily="49" charset="-128"/>
                        </a:rPr>
                        <a:t> </a:t>
                      </a:r>
                      <a:endParaRPr lang="it-IT" sz="1800">
                        <a:effectLst/>
                        <a:latin typeface="Times New Roman" panose="02020603050405020304" pitchFamily="18" charset="0"/>
                        <a:ea typeface="MS Mincho" panose="02020609040205080304" pitchFamily="49" charset="-128"/>
                      </a:endParaRPr>
                    </a:p>
                    <a:p>
                      <a:pPr algn="just"/>
                      <a:r>
                        <a:rPr lang="it-IT" sz="1800">
                          <a:solidFill>
                            <a:srgbClr val="000000"/>
                          </a:solidFill>
                          <a:effectLst/>
                          <a:latin typeface="Comic Sans MS" panose="030F0702030302020204" pitchFamily="66" charset="0"/>
                          <a:ea typeface="MS Mincho" panose="02020609040205080304" pitchFamily="49" charset="-128"/>
                        </a:rPr>
                        <a:t> </a:t>
                      </a:r>
                      <a:endParaRPr lang="it-IT" sz="1800">
                        <a:effectLst/>
                        <a:latin typeface="Times New Roman" panose="02020603050405020304" pitchFamily="18" charset="0"/>
                        <a:ea typeface="MS Mincho" panose="02020609040205080304" pitchFamily="49" charset="-128"/>
                      </a:endParaRPr>
                    </a:p>
                    <a:p>
                      <a:pPr algn="just"/>
                      <a:r>
                        <a:rPr lang="it-IT" sz="1800">
                          <a:solidFill>
                            <a:srgbClr val="000000"/>
                          </a:solidFill>
                          <a:effectLst/>
                          <a:latin typeface="Comic Sans MS" panose="030F0702030302020204" pitchFamily="66" charset="0"/>
                          <a:ea typeface="MS Mincho" panose="02020609040205080304" pitchFamily="49" charset="-128"/>
                        </a:rPr>
                        <a:t> </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PERSONALIZZATO</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a:solidFill>
                            <a:srgbClr val="000000"/>
                          </a:solidFill>
                          <a:effectLst/>
                          <a:latin typeface="Comic Sans MS" panose="030F0702030302020204" pitchFamily="66" charset="0"/>
                          <a:ea typeface="MS Mincho" panose="02020609040205080304" pitchFamily="49" charset="-128"/>
                        </a:rPr>
                        <a:t>Divergente, creativo: cerca di trovare nuove soluzioni anche a problemi già risolti, tende a ristrutturare i propri schemi cognitivi per far fronte ai cambiamenti, valorizza gli aspetti marginali e inusuali.</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857086"/>
                  </a:ext>
                </a:extLst>
              </a:tr>
              <a:tr h="849085">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3°</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SISTEMATICO</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a:solidFill>
                            <a:srgbClr val="000000"/>
                          </a:solidFill>
                          <a:effectLst/>
                          <a:latin typeface="Comic Sans MS" panose="030F0702030302020204" pitchFamily="66" charset="0"/>
                          <a:ea typeface="MS Mincho" panose="02020609040205080304" pitchFamily="49" charset="-128"/>
                        </a:rPr>
                        <a:t>Sommativo, meccanico: procede per piccoli passi, considera tutte le variabili del problema, costruisce l'ipotesi</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610288"/>
                  </a:ext>
                </a:extLst>
              </a:tr>
              <a:tr h="877496">
                <a:tc>
                  <a:txBody>
                    <a:bodyPr/>
                    <a:lstStyle/>
                    <a:p>
                      <a:pPr algn="just"/>
                      <a:r>
                        <a:rPr lang="it-IT" sz="1800">
                          <a:solidFill>
                            <a:srgbClr val="000000"/>
                          </a:solidFill>
                          <a:effectLst/>
                          <a:latin typeface="Comic Sans MS" panose="030F0702030302020204" pitchFamily="66" charset="0"/>
                          <a:ea typeface="MS Mincho" panose="02020609040205080304" pitchFamily="49" charset="-128"/>
                        </a:rPr>
                        <a:t> </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INTUITIVO</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dirty="0">
                          <a:solidFill>
                            <a:srgbClr val="000000"/>
                          </a:solidFill>
                          <a:effectLst/>
                          <a:latin typeface="Comic Sans MS" panose="030F0702030302020204" pitchFamily="66" charset="0"/>
                          <a:ea typeface="MS Mincho" panose="02020609040205080304" pitchFamily="49" charset="-128"/>
                        </a:rPr>
                        <a:t>Interpretativo, induttivo: coglie, capta il nocciolo del problema, raccoglie informazioni utili per ricordare fatti importanti non necessariamente consequenziali, formula un’ipotesi e poi procede alla sua conferma attraverso l’analisi dei dati, fa ampio uso di inferenze.</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610418"/>
                  </a:ext>
                </a:extLst>
              </a:tr>
            </a:tbl>
          </a:graphicData>
        </a:graphic>
      </p:graphicFrame>
    </p:spTree>
    <p:extLst>
      <p:ext uri="{BB962C8B-B14F-4D97-AF65-F5344CB8AC3E}">
        <p14:creationId xmlns:p14="http://schemas.microsoft.com/office/powerpoint/2010/main" val="103898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3DB04C1-9AC5-4FB9-B725-93A9E977D7A8}"/>
              </a:ext>
            </a:extLst>
          </p:cNvPr>
          <p:cNvSpPr>
            <a:spLocks noGrp="1"/>
          </p:cNvSpPr>
          <p:nvPr>
            <p:ph idx="1"/>
          </p:nvPr>
        </p:nvSpPr>
        <p:spPr>
          <a:xfrm>
            <a:off x="83975" y="307911"/>
            <a:ext cx="11971175" cy="690465"/>
          </a:xfrm>
        </p:spPr>
        <p:txBody>
          <a:bodyPr>
            <a:noAutofit/>
          </a:bodyPr>
          <a:lstStyle/>
          <a:p>
            <a:pPr marL="0" indent="0">
              <a:buNone/>
            </a:pPr>
            <a:r>
              <a:rPr lang="it-IT" sz="2400" dirty="0"/>
              <a:t>Per ogni criterio si sono sviluppate le diverse modalità prevalenti che l’individuo usa o può usare nelle situazioni </a:t>
            </a:r>
            <a:r>
              <a:rPr lang="it-IT" sz="2400" dirty="0" err="1"/>
              <a:t>apprenditive</a:t>
            </a:r>
            <a:r>
              <a:rPr lang="it-IT" sz="2400" dirty="0"/>
              <a:t>:</a:t>
            </a:r>
          </a:p>
        </p:txBody>
      </p:sp>
      <p:sp>
        <p:nvSpPr>
          <p:cNvPr id="8" name="Rettangolo 7">
            <a:extLst>
              <a:ext uri="{FF2B5EF4-FFF2-40B4-BE49-F238E27FC236}">
                <a16:creationId xmlns:a16="http://schemas.microsoft.com/office/drawing/2014/main" id="{738B9D5F-CFEF-4D7B-8FEE-D781D87E4963}"/>
              </a:ext>
            </a:extLst>
          </p:cNvPr>
          <p:cNvSpPr/>
          <p:nvPr/>
        </p:nvSpPr>
        <p:spPr>
          <a:xfrm>
            <a:off x="419877" y="6483530"/>
            <a:ext cx="8882743" cy="276999"/>
          </a:xfrm>
          <a:prstGeom prst="rect">
            <a:avLst/>
          </a:prstGeom>
        </p:spPr>
        <p:txBody>
          <a:bodyPr wrap="square">
            <a:spAutoFit/>
          </a:bodyPr>
          <a:lstStyle/>
          <a:p>
            <a:pPr>
              <a:spcAft>
                <a:spcPts val="0"/>
              </a:spcAft>
            </a:pPr>
            <a:r>
              <a:rPr lang="it-IT" sz="1200" dirty="0">
                <a:latin typeface="Times New Roman" panose="02020603050405020304" pitchFamily="18" charset="0"/>
                <a:ea typeface="MS Mincho" panose="02020609040205080304" pitchFamily="49" charset="-128"/>
              </a:rPr>
              <a:t>Cfr., R. </a:t>
            </a:r>
            <a:r>
              <a:rPr lang="it-IT" sz="1200" dirty="0" err="1">
                <a:latin typeface="Times New Roman" panose="02020603050405020304" pitchFamily="18" charset="0"/>
                <a:ea typeface="MS Mincho" panose="02020609040205080304" pitchFamily="49" charset="-128"/>
              </a:rPr>
              <a:t>Scognamilio</a:t>
            </a:r>
            <a:r>
              <a:rPr lang="it-IT" sz="1200" dirty="0">
                <a:latin typeface="Times New Roman" panose="02020603050405020304" pitchFamily="18" charset="0"/>
                <a:ea typeface="MS Mincho" panose="02020609040205080304" pitchFamily="49" charset="-128"/>
              </a:rPr>
              <a:t>, “</a:t>
            </a:r>
            <a:r>
              <a:rPr lang="it-IT" sz="1200" dirty="0" err="1">
                <a:latin typeface="Times New Roman" panose="02020603050405020304" pitchFamily="18" charset="0"/>
                <a:ea typeface="MS Mincho" panose="02020609040205080304" pitchFamily="49" charset="-128"/>
              </a:rPr>
              <a:t>E’una</a:t>
            </a:r>
            <a:r>
              <a:rPr lang="it-IT" sz="1200" dirty="0">
                <a:latin typeface="Times New Roman" panose="02020603050405020304" pitchFamily="18" charset="0"/>
                <a:ea typeface="MS Mincho" panose="02020609040205080304" pitchFamily="49" charset="-128"/>
              </a:rPr>
              <a:t> questione di stile”, in Vivere oggi, n. 5-6-7-8, 1992, p. 56.</a:t>
            </a:r>
          </a:p>
        </p:txBody>
      </p:sp>
      <p:graphicFrame>
        <p:nvGraphicFramePr>
          <p:cNvPr id="9" name="Tabella 8">
            <a:extLst>
              <a:ext uri="{FF2B5EF4-FFF2-40B4-BE49-F238E27FC236}">
                <a16:creationId xmlns:a16="http://schemas.microsoft.com/office/drawing/2014/main" id="{2C393645-CCBE-4296-90FF-B14D809306CD}"/>
              </a:ext>
            </a:extLst>
          </p:cNvPr>
          <p:cNvGraphicFramePr>
            <a:graphicFrameLocks noGrp="1"/>
          </p:cNvGraphicFramePr>
          <p:nvPr>
            <p:extLst>
              <p:ext uri="{D42A27DB-BD31-4B8C-83A1-F6EECF244321}">
                <p14:modId xmlns:p14="http://schemas.microsoft.com/office/powerpoint/2010/main" val="1311554727"/>
              </p:ext>
            </p:extLst>
          </p:nvPr>
        </p:nvGraphicFramePr>
        <p:xfrm>
          <a:off x="298580" y="1009153"/>
          <a:ext cx="11653934" cy="5419016"/>
        </p:xfrm>
        <a:graphic>
          <a:graphicData uri="http://schemas.openxmlformats.org/drawingml/2006/table">
            <a:tbl>
              <a:tblPr firstRow="1" firstCol="1" lastRow="1" lastCol="1" bandRow="1" bandCol="1"/>
              <a:tblGrid>
                <a:gridCol w="1594008">
                  <a:extLst>
                    <a:ext uri="{9D8B030D-6E8A-4147-A177-3AD203B41FA5}">
                      <a16:colId xmlns:a16="http://schemas.microsoft.com/office/drawing/2014/main" val="4004451251"/>
                    </a:ext>
                  </a:extLst>
                </a:gridCol>
                <a:gridCol w="1475763">
                  <a:extLst>
                    <a:ext uri="{9D8B030D-6E8A-4147-A177-3AD203B41FA5}">
                      <a16:colId xmlns:a16="http://schemas.microsoft.com/office/drawing/2014/main" val="1620421248"/>
                    </a:ext>
                  </a:extLst>
                </a:gridCol>
                <a:gridCol w="8584163">
                  <a:extLst>
                    <a:ext uri="{9D8B030D-6E8A-4147-A177-3AD203B41FA5}">
                      <a16:colId xmlns:a16="http://schemas.microsoft.com/office/drawing/2014/main" val="1760083497"/>
                    </a:ext>
                  </a:extLst>
                </a:gridCol>
              </a:tblGrid>
              <a:tr h="268123">
                <a:tc>
                  <a:txBody>
                    <a:bodyPr/>
                    <a:lstStyle/>
                    <a:p>
                      <a:pPr algn="just"/>
                      <a:r>
                        <a:rPr lang="it-IT" sz="1800" b="1" dirty="0">
                          <a:solidFill>
                            <a:srgbClr val="000000"/>
                          </a:solidFill>
                          <a:effectLst/>
                          <a:latin typeface="Comic Sans MS" panose="030F0702030302020204" pitchFamily="66" charset="0"/>
                          <a:ea typeface="MS Mincho" panose="02020609040205080304" pitchFamily="49" charset="-128"/>
                        </a:rPr>
                        <a:t>CRITERIO</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a:solidFill>
                            <a:srgbClr val="000000"/>
                          </a:solidFill>
                          <a:effectLst/>
                          <a:latin typeface="Comic Sans MS" panose="030F0702030302020204" pitchFamily="66" charset="0"/>
                          <a:ea typeface="MS Mincho" panose="02020609040205080304" pitchFamily="49" charset="-128"/>
                        </a:rPr>
                        <a:t>STILE</a:t>
                      </a:r>
                      <a:endParaRPr lang="it-IT" sz="18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800" b="1" dirty="0">
                          <a:solidFill>
                            <a:srgbClr val="000000"/>
                          </a:solidFill>
                          <a:effectLst/>
                          <a:latin typeface="Comic Sans MS" panose="030F0702030302020204" pitchFamily="66" charset="0"/>
                          <a:ea typeface="MS Mincho" panose="02020609040205080304" pitchFamily="49" charset="-128"/>
                        </a:rPr>
                        <a:t>DESCRITTORI</a:t>
                      </a:r>
                      <a:endParaRPr lang="it-IT" sz="18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424362"/>
                  </a:ext>
                </a:extLst>
              </a:tr>
              <a:tr h="0">
                <a:tc>
                  <a:txBody>
                    <a:bodyPr/>
                    <a:lstStyle/>
                    <a:p>
                      <a:pPr algn="just"/>
                      <a:r>
                        <a:rPr lang="it-IT" sz="1400" b="1" dirty="0">
                          <a:solidFill>
                            <a:srgbClr val="000000"/>
                          </a:solidFill>
                          <a:effectLst/>
                          <a:latin typeface="Comic Sans MS" panose="030F0702030302020204" pitchFamily="66" charset="0"/>
                          <a:ea typeface="MS Mincho" panose="02020609040205080304" pitchFamily="49" charset="-128"/>
                        </a:rPr>
                        <a:t>4°</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400" b="1" dirty="0">
                          <a:solidFill>
                            <a:srgbClr val="000000"/>
                          </a:solidFill>
                          <a:effectLst/>
                          <a:latin typeface="Comic Sans MS" panose="030F0702030302020204" pitchFamily="66" charset="0"/>
                          <a:ea typeface="MS Mincho" panose="02020609040205080304" pitchFamily="49" charset="-128"/>
                        </a:rPr>
                        <a:t>ANALITICO</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600" dirty="0">
                          <a:solidFill>
                            <a:srgbClr val="000000"/>
                          </a:solidFill>
                          <a:effectLst/>
                          <a:latin typeface="Comic Sans MS" panose="030F0702030302020204" pitchFamily="66" charset="0"/>
                          <a:ea typeface="MS Mincho" panose="02020609040205080304" pitchFamily="49" charset="-128"/>
                        </a:rPr>
                        <a:t>Sugli elementi: percepisce e si rappresenta, in una situazione, prima di tutto i dettagli, i singoli elementi, affronta idee e situazioni in modo seriale, ricorda i particolari, fa fatica a ricostruire idee e concetti di insieme, legge meccanicamente e si sofferma sui particolari.</a:t>
                      </a:r>
                      <a:endParaRPr lang="it-IT" sz="16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265947"/>
                  </a:ext>
                </a:extLst>
              </a:tr>
              <a:tr h="0">
                <a:tc>
                  <a:txBody>
                    <a:bodyPr/>
                    <a:lstStyle/>
                    <a:p>
                      <a:pPr algn="just"/>
                      <a:r>
                        <a:rPr lang="it-IT" sz="1400" dirty="0">
                          <a:solidFill>
                            <a:srgbClr val="000000"/>
                          </a:solidFill>
                          <a:effectLst/>
                          <a:latin typeface="Comic Sans MS" panose="030F0702030302020204" pitchFamily="66" charset="0"/>
                          <a:ea typeface="MS Mincho" panose="02020609040205080304" pitchFamily="49" charset="-128"/>
                        </a:rPr>
                        <a:t> </a:t>
                      </a: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400" b="1" dirty="0">
                          <a:solidFill>
                            <a:srgbClr val="000000"/>
                          </a:solidFill>
                          <a:effectLst/>
                          <a:latin typeface="Comic Sans MS" panose="030F0702030302020204" pitchFamily="66" charset="0"/>
                          <a:ea typeface="MS Mincho" panose="02020609040205080304" pitchFamily="49" charset="-128"/>
                        </a:rPr>
                        <a:t>GLOBALE</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600" dirty="0">
                          <a:solidFill>
                            <a:srgbClr val="000000"/>
                          </a:solidFill>
                          <a:effectLst/>
                          <a:latin typeface="Comic Sans MS" panose="030F0702030302020204" pitchFamily="66" charset="0"/>
                          <a:ea typeface="MS Mincho" panose="02020609040205080304" pitchFamily="49" charset="-128"/>
                        </a:rPr>
                        <a:t>Sull’insieme: percepisce e si rappresenta la situazione nella sua totalità, nell’insieme degli elementi (vede la foresta piuttosto che gli alberi), ricorda aspetti d’insieme e concetti generali, fa fatica ad individuare particolari anche significativi, legge globalmente la pagina e fa uso di inferenze.  </a:t>
                      </a:r>
                      <a:endParaRPr lang="it-IT" sz="16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484787"/>
                  </a:ext>
                </a:extLst>
              </a:tr>
              <a:tr h="622484">
                <a:tc>
                  <a:txBody>
                    <a:bodyPr/>
                    <a:lstStyle/>
                    <a:p>
                      <a:pPr algn="just"/>
                      <a:r>
                        <a:rPr lang="it-IT" sz="1400" b="1" dirty="0">
                          <a:solidFill>
                            <a:srgbClr val="000000"/>
                          </a:solidFill>
                          <a:effectLst/>
                          <a:latin typeface="Comic Sans MS" panose="030F0702030302020204" pitchFamily="66" charset="0"/>
                          <a:ea typeface="MS Mincho" panose="02020609040205080304" pitchFamily="49" charset="-128"/>
                        </a:rPr>
                        <a:t>5°</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400" b="1" dirty="0">
                          <a:solidFill>
                            <a:srgbClr val="000000"/>
                          </a:solidFill>
                          <a:effectLst/>
                          <a:latin typeface="Comic Sans MS" panose="030F0702030302020204" pitchFamily="66" charset="0"/>
                          <a:ea typeface="MS Mincho" panose="02020609040205080304" pitchFamily="49" charset="-128"/>
                        </a:rPr>
                        <a:t>IMPULSIVO</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600">
                          <a:solidFill>
                            <a:srgbClr val="000000"/>
                          </a:solidFill>
                          <a:effectLst/>
                          <a:latin typeface="Comic Sans MS" panose="030F0702030302020204" pitchFamily="66" charset="0"/>
                          <a:ea typeface="MS Mincho" panose="02020609040205080304" pitchFamily="49" charset="-128"/>
                        </a:rPr>
                        <a:t>Reattivo: affronta con rapidità il compito, prende decisioni di getto sulla base delle informazioni essenziali, sembra non preoccuparsi degli errori commessi e rischia, usa prevalentemente la memoria a breve termine cioè di lavoro. </a:t>
                      </a:r>
                      <a:endParaRPr lang="it-IT" sz="160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857086"/>
                  </a:ext>
                </a:extLst>
              </a:tr>
              <a:tr h="849085">
                <a:tc>
                  <a:txBody>
                    <a:bodyPr/>
                    <a:lstStyle/>
                    <a:p>
                      <a:pPr algn="just"/>
                      <a:r>
                        <a:rPr lang="it-IT" sz="1400" dirty="0">
                          <a:solidFill>
                            <a:srgbClr val="000000"/>
                          </a:solidFill>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p>
                      <a:pPr algn="just">
                        <a:spcAft>
                          <a:spcPts val="0"/>
                        </a:spcAft>
                      </a:pPr>
                      <a:r>
                        <a:rPr lang="it-IT" sz="1400" dirty="0">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400" b="1" dirty="0">
                          <a:solidFill>
                            <a:srgbClr val="000000"/>
                          </a:solidFill>
                          <a:effectLst/>
                          <a:latin typeface="Comic Sans MS" panose="030F0702030302020204" pitchFamily="66" charset="0"/>
                          <a:ea typeface="MS Mincho" panose="02020609040205080304" pitchFamily="49" charset="-128"/>
                        </a:rPr>
                        <a:t>RIFLESSIVO</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600" dirty="0">
                          <a:solidFill>
                            <a:srgbClr val="000000"/>
                          </a:solidFill>
                          <a:effectLst/>
                          <a:latin typeface="Comic Sans MS" panose="030F0702030302020204" pitchFamily="66" charset="0"/>
                          <a:ea typeface="MS Mincho" panose="02020609040205080304" pitchFamily="49" charset="-128"/>
                        </a:rPr>
                        <a:t>Controllato, significativo: affronta il compito passo dopo passo e prende decisioni ponderando minuziosamente i diversi risvolti, è perseverante di fronte ai problemi difficili, ricorda particolari anche complessi e minuziosi sia a breve che a lungo termine.</a:t>
                      </a:r>
                      <a:endParaRPr lang="it-IT" sz="16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610288"/>
                  </a:ext>
                </a:extLst>
              </a:tr>
              <a:tr h="877496">
                <a:tc>
                  <a:txBody>
                    <a:bodyPr/>
                    <a:lstStyle/>
                    <a:p>
                      <a:pPr algn="just"/>
                      <a:r>
                        <a:rPr lang="it-IT" sz="1400" dirty="0">
                          <a:solidFill>
                            <a:srgbClr val="000000"/>
                          </a:solidFill>
                          <a:effectLst/>
                          <a:latin typeface="Comic Sans MS" panose="030F0702030302020204" pitchFamily="66" charset="0"/>
                          <a:ea typeface="MS Mincho" panose="02020609040205080304" pitchFamily="49" charset="-128"/>
                        </a:rPr>
                        <a:t> </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400" b="1" dirty="0">
                          <a:solidFill>
                            <a:srgbClr val="000000"/>
                          </a:solidFill>
                          <a:effectLst/>
                          <a:latin typeface="Comic Sans MS" panose="030F0702030302020204" pitchFamily="66" charset="0"/>
                          <a:ea typeface="MS Mincho" panose="02020609040205080304" pitchFamily="49" charset="-128"/>
                        </a:rPr>
                        <a:t>COMPULSIVO</a:t>
                      </a:r>
                      <a:endParaRPr lang="it-IT" sz="14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it-IT" sz="1600" dirty="0">
                          <a:solidFill>
                            <a:srgbClr val="000000"/>
                          </a:solidFill>
                          <a:effectLst/>
                          <a:latin typeface="Comic Sans MS" panose="030F0702030302020204" pitchFamily="66" charset="0"/>
                          <a:ea typeface="MS Mincho" panose="02020609040205080304" pitchFamily="49" charset="-128"/>
                        </a:rPr>
                        <a:t>Incontrollato, disorganizzato: affronta il compito in modo incontrollato, frammentato, senza ordine, commettendo diversi errori.</a:t>
                      </a:r>
                      <a:endParaRPr lang="it-IT" sz="1600" dirty="0">
                        <a:effectLst/>
                        <a:latin typeface="Times New Roman" panose="02020603050405020304" pitchFamily="18" charset="0"/>
                        <a:ea typeface="MS Mincho" panose="02020609040205080304" pitchFamily="49"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610418"/>
                  </a:ext>
                </a:extLst>
              </a:tr>
            </a:tbl>
          </a:graphicData>
        </a:graphic>
      </p:graphicFrame>
    </p:spTree>
    <p:extLst>
      <p:ext uri="{BB962C8B-B14F-4D97-AF65-F5344CB8AC3E}">
        <p14:creationId xmlns:p14="http://schemas.microsoft.com/office/powerpoint/2010/main" val="1305673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94A89CB-7415-4309-9043-8058BD066F9D}"/>
              </a:ext>
            </a:extLst>
          </p:cNvPr>
          <p:cNvSpPr>
            <a:spLocks noGrp="1"/>
          </p:cNvSpPr>
          <p:nvPr>
            <p:ph idx="1"/>
          </p:nvPr>
        </p:nvSpPr>
        <p:spPr>
          <a:xfrm>
            <a:off x="317241" y="513184"/>
            <a:ext cx="11402008" cy="5663779"/>
          </a:xfrm>
        </p:spPr>
        <p:txBody>
          <a:bodyPr/>
          <a:lstStyle/>
          <a:p>
            <a:pPr marL="0" indent="0">
              <a:buNone/>
            </a:pPr>
            <a:r>
              <a:rPr lang="it-IT" sz="3600" dirty="0"/>
              <a:t>Tutti noi ci accorgiamo di avere bisogno di alcune condizioni particolari per riuscire a studiare con efficacia. Ad esempio, c'è chi lavora meglio al mattino, chi alla sera, chi all'aperto, chi nel silenzio assoluto di una stanza, chi con la musica di sottofondo, ecc.</a:t>
            </a:r>
            <a:br>
              <a:rPr lang="it-IT" sz="3600" dirty="0"/>
            </a:br>
            <a:r>
              <a:rPr lang="it-IT" sz="3600" dirty="0"/>
              <a:t>Inoltre, confrontandoci con altre persone, ci accorgiamo che ognuno ha strategie di studio diverse.</a:t>
            </a:r>
            <a:br>
              <a:rPr lang="it-IT" sz="3600" dirty="0"/>
            </a:br>
            <a:br>
              <a:rPr lang="it-IT" sz="3600" dirty="0"/>
            </a:br>
            <a:r>
              <a:rPr lang="it-IT" sz="3600" dirty="0"/>
              <a:t>In effetti </a:t>
            </a:r>
            <a:r>
              <a:rPr lang="it-IT" sz="3600" b="1" u="sng" dirty="0"/>
              <a:t>ogni persona ha un proprio stile di apprendiment</a:t>
            </a:r>
            <a:r>
              <a:rPr lang="it-IT" sz="3600" u="sng" dirty="0"/>
              <a:t>o</a:t>
            </a:r>
            <a:r>
              <a:rPr lang="it-IT" sz="3600" dirty="0"/>
              <a:t>, unico e personale,    legato ad alcune caratteristiche individuali.</a:t>
            </a:r>
          </a:p>
          <a:p>
            <a:endParaRPr lang="it-IT" dirty="0"/>
          </a:p>
        </p:txBody>
      </p:sp>
    </p:spTree>
    <p:extLst>
      <p:ext uri="{BB962C8B-B14F-4D97-AF65-F5344CB8AC3E}">
        <p14:creationId xmlns:p14="http://schemas.microsoft.com/office/powerpoint/2010/main" val="259255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9A2C71-A7A9-47F2-B1CA-0759C8C2A82E}"/>
              </a:ext>
            </a:extLst>
          </p:cNvPr>
          <p:cNvSpPr>
            <a:spLocks noGrp="1"/>
          </p:cNvSpPr>
          <p:nvPr>
            <p:ph type="title"/>
          </p:nvPr>
        </p:nvSpPr>
        <p:spPr>
          <a:xfrm>
            <a:off x="838201" y="365125"/>
            <a:ext cx="5257800" cy="1325563"/>
          </a:xfrm>
        </p:spPr>
        <p:txBody>
          <a:bodyPr/>
          <a:lstStyle/>
          <a:p>
            <a:pPr algn="ctr"/>
            <a:r>
              <a:rPr lang="it-IT" b="1" dirty="0">
                <a:solidFill>
                  <a:srgbClr val="FF0000"/>
                </a:solidFill>
              </a:rPr>
              <a:t>PERCHE’ GLI STILI?</a:t>
            </a:r>
          </a:p>
        </p:txBody>
      </p:sp>
      <p:sp>
        <p:nvSpPr>
          <p:cNvPr id="3" name="Segnaposto contenuto 2">
            <a:extLst>
              <a:ext uri="{FF2B5EF4-FFF2-40B4-BE49-F238E27FC236}">
                <a16:creationId xmlns:a16="http://schemas.microsoft.com/office/drawing/2014/main" id="{43E169F8-736F-4631-9138-3244C832FDBC}"/>
              </a:ext>
            </a:extLst>
          </p:cNvPr>
          <p:cNvSpPr>
            <a:spLocks noGrp="1"/>
          </p:cNvSpPr>
          <p:nvPr>
            <p:ph idx="1"/>
          </p:nvPr>
        </p:nvSpPr>
        <p:spPr>
          <a:xfrm>
            <a:off x="318052" y="2141537"/>
            <a:ext cx="11555895" cy="4351338"/>
          </a:xfrm>
        </p:spPr>
        <p:txBody>
          <a:bodyPr/>
          <a:lstStyle/>
          <a:p>
            <a:pPr marL="0" indent="0">
              <a:buNone/>
            </a:pPr>
            <a:r>
              <a:rPr lang="it-IT" sz="3600" dirty="0"/>
              <a:t>OGNI INDIVIDUO PENSA ED APPRENDE IN MANIERA DIVERSA</a:t>
            </a:r>
          </a:p>
          <a:p>
            <a:pPr marL="0" indent="0">
              <a:buNone/>
            </a:pPr>
            <a:endParaRPr lang="it-IT" sz="3600" dirty="0"/>
          </a:p>
          <a:p>
            <a:pPr marL="0" indent="0">
              <a:buNone/>
            </a:pPr>
            <a:r>
              <a:rPr lang="it-IT" sz="3600" dirty="0"/>
              <a:t>CONOSCERE I PROPRI STILI COGNITIVI E DI APPRENDIMENTO, </a:t>
            </a:r>
            <a:r>
              <a:rPr lang="it-IT" sz="3600" b="1" dirty="0"/>
              <a:t>AIUTA IL DOCENTE COMPRENDERE E POSSEDERE </a:t>
            </a:r>
            <a:r>
              <a:rPr lang="it-IT" sz="3600" dirty="0"/>
              <a:t>IL PROPRIO STILE DI INSEGNAMENTO PER POTER MODULARE GLI INTERVENTI DIDATTICI SUGLI STILI COGNITIVI E DI APPRENDIMENTO DEGLI ALUNNI.</a:t>
            </a:r>
          </a:p>
          <a:p>
            <a:pPr marL="0" indent="0">
              <a:buNone/>
            </a:pPr>
            <a:endParaRPr lang="it-IT" dirty="0"/>
          </a:p>
          <a:p>
            <a:pPr marL="0" indent="0">
              <a:buNone/>
            </a:pPr>
            <a:endParaRPr lang="it-IT" dirty="0"/>
          </a:p>
        </p:txBody>
      </p:sp>
      <p:pic>
        <p:nvPicPr>
          <p:cNvPr id="4" name="Immagine 3">
            <a:extLst>
              <a:ext uri="{FF2B5EF4-FFF2-40B4-BE49-F238E27FC236}">
                <a16:creationId xmlns:a16="http://schemas.microsoft.com/office/drawing/2014/main" id="{7A010257-6977-44DB-A172-F9A008C714ED}"/>
              </a:ext>
            </a:extLst>
          </p:cNvPr>
          <p:cNvPicPr>
            <a:picLocks noChangeAspect="1"/>
          </p:cNvPicPr>
          <p:nvPr/>
        </p:nvPicPr>
        <p:blipFill>
          <a:blip r:embed="rId2"/>
          <a:stretch>
            <a:fillRect/>
          </a:stretch>
        </p:blipFill>
        <p:spPr>
          <a:xfrm>
            <a:off x="8384529" y="263104"/>
            <a:ext cx="2141598" cy="1714985"/>
          </a:xfrm>
          <a:prstGeom prst="rect">
            <a:avLst/>
          </a:prstGeom>
        </p:spPr>
      </p:pic>
    </p:spTree>
    <p:extLst>
      <p:ext uri="{BB962C8B-B14F-4D97-AF65-F5344CB8AC3E}">
        <p14:creationId xmlns:p14="http://schemas.microsoft.com/office/powerpoint/2010/main" val="3379797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7030A0"/>
                </a:solidFill>
              </a:rPr>
              <a:t>I NOSTRI SENSI</a:t>
            </a:r>
          </a:p>
        </p:txBody>
      </p:sp>
      <p:sp>
        <p:nvSpPr>
          <p:cNvPr id="3" name="Segnaposto contenuto 2">
            <a:extLst>
              <a:ext uri="{FF2B5EF4-FFF2-40B4-BE49-F238E27FC236}">
                <a16:creationId xmlns:a16="http://schemas.microsoft.com/office/drawing/2014/main" id="{7858F38F-9F47-43A0-BE94-CA4BA3DF3822}"/>
              </a:ext>
            </a:extLst>
          </p:cNvPr>
          <p:cNvSpPr>
            <a:spLocks noGrp="1"/>
          </p:cNvSpPr>
          <p:nvPr>
            <p:ph idx="1"/>
          </p:nvPr>
        </p:nvSpPr>
        <p:spPr>
          <a:xfrm>
            <a:off x="382555" y="1231641"/>
            <a:ext cx="11588621" cy="4945322"/>
          </a:xfrm>
        </p:spPr>
        <p:txBody>
          <a:bodyPr>
            <a:normAutofit fontScale="85000" lnSpcReduction="20000"/>
          </a:bodyPr>
          <a:lstStyle/>
          <a:p>
            <a:pPr marL="0" indent="0">
              <a:buNone/>
            </a:pPr>
            <a:r>
              <a:rPr lang="it-IT" dirty="0"/>
              <a:t>Una prima conoscenza di noi stessi riguarda i canali sensoriali che privilegiamo per acquisire e memorizzare informazioni. </a:t>
            </a:r>
          </a:p>
          <a:p>
            <a:r>
              <a:rPr lang="it-IT" b="1" dirty="0">
                <a:solidFill>
                  <a:srgbClr val="FF0000"/>
                </a:solidFill>
              </a:rPr>
              <a:t>Se</a:t>
            </a:r>
            <a:r>
              <a:rPr lang="it-IT" b="1" dirty="0"/>
              <a:t> quello che ricordiamo è soprattutto legato ad immagini, colori, forme, o al ricordo di come è distribuito il testo scritto su una pagina, possiamo dire che abbiamo uno </a:t>
            </a:r>
            <a:r>
              <a:rPr lang="it-IT" b="1" u="sng" dirty="0"/>
              <a:t>stile visivo</a:t>
            </a:r>
            <a:r>
              <a:rPr lang="it-IT" b="1" dirty="0"/>
              <a:t>.</a:t>
            </a:r>
            <a:endParaRPr lang="it-IT" dirty="0"/>
          </a:p>
          <a:p>
            <a:endParaRPr lang="it-IT" dirty="0"/>
          </a:p>
          <a:p>
            <a:r>
              <a:rPr lang="it-IT" b="1" dirty="0">
                <a:solidFill>
                  <a:srgbClr val="FF0000"/>
                </a:solidFill>
              </a:rPr>
              <a:t>Se</a:t>
            </a:r>
            <a:r>
              <a:rPr lang="it-IT" b="1" dirty="0"/>
              <a:t> invece ricordiamo parole, voci, suoni ecc., abbiamo piuttosto uno </a:t>
            </a:r>
            <a:r>
              <a:rPr lang="it-IT" b="1" u="sng" dirty="0"/>
              <a:t>stile uditivo</a:t>
            </a:r>
            <a:r>
              <a:rPr lang="it-IT" b="1" dirty="0"/>
              <a:t>.</a:t>
            </a:r>
            <a:endParaRPr lang="it-IT" dirty="0"/>
          </a:p>
          <a:p>
            <a:pPr marL="0" indent="0">
              <a:buNone/>
            </a:pPr>
            <a:endParaRPr lang="it-IT" dirty="0"/>
          </a:p>
          <a:p>
            <a:r>
              <a:rPr lang="it-IT" b="1" dirty="0">
                <a:solidFill>
                  <a:srgbClr val="FF0000"/>
                </a:solidFill>
              </a:rPr>
              <a:t>Se</a:t>
            </a:r>
            <a:r>
              <a:rPr lang="it-IT" b="1" dirty="0"/>
              <a:t> quello che si imprime maggiormente nella memoria è una sensazione tattile o di movimento, abbiamo prevalentemente uno stile cinestesico.  </a:t>
            </a:r>
          </a:p>
          <a:p>
            <a:pPr marL="0" indent="0">
              <a:buNone/>
            </a:pPr>
            <a:r>
              <a:rPr lang="it-IT" dirty="0"/>
              <a:t>Naturalmente ciò che tendiamo a fare è “miscelare” questi tre canali e realizzare così una ricetta tutta nostra per relazionarci con il mondo che ci circonda. E’ evidente che conoscere queste caratteristiche ci permette di scegliere gli strumenti più adatti a noi per aiutare la memoria: sottolineare con evidenziatori colorati o ripetere ad alta voce? Fare esperimenti diretti o scrivere mappe concettuali e scalette?  </a:t>
            </a:r>
          </a:p>
          <a:p>
            <a:endParaRPr lang="it-IT" dirty="0"/>
          </a:p>
          <a:p>
            <a:endParaRPr lang="it-IT" dirty="0"/>
          </a:p>
        </p:txBody>
      </p:sp>
    </p:spTree>
    <p:extLst>
      <p:ext uri="{BB962C8B-B14F-4D97-AF65-F5344CB8AC3E}">
        <p14:creationId xmlns:p14="http://schemas.microsoft.com/office/powerpoint/2010/main" val="72085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7030A0"/>
                </a:solidFill>
              </a:rPr>
              <a:t>ANALITICO E GLOBALE</a:t>
            </a:r>
          </a:p>
        </p:txBody>
      </p:sp>
      <p:sp>
        <p:nvSpPr>
          <p:cNvPr id="3" name="Segnaposto contenuto 2">
            <a:extLst>
              <a:ext uri="{FF2B5EF4-FFF2-40B4-BE49-F238E27FC236}">
                <a16:creationId xmlns:a16="http://schemas.microsoft.com/office/drawing/2014/main" id="{7858F38F-9F47-43A0-BE94-CA4BA3DF3822}"/>
              </a:ext>
            </a:extLst>
          </p:cNvPr>
          <p:cNvSpPr>
            <a:spLocks noGrp="1"/>
          </p:cNvSpPr>
          <p:nvPr>
            <p:ph idx="1"/>
          </p:nvPr>
        </p:nvSpPr>
        <p:spPr>
          <a:xfrm>
            <a:off x="382555" y="1231641"/>
            <a:ext cx="11588621" cy="4945322"/>
          </a:xfrm>
        </p:spPr>
        <p:txBody>
          <a:bodyPr>
            <a:normAutofit fontScale="92500" lnSpcReduction="10000"/>
          </a:bodyPr>
          <a:lstStyle/>
          <a:p>
            <a:pPr marL="0" indent="0">
              <a:buNone/>
            </a:pPr>
            <a:r>
              <a:rPr lang="it-IT" dirty="0"/>
              <a:t>Un altro aspetto che determina lo stile di apprendimento riguarda il nostro personale modo di affrontare un problema, tanto di carattere generale, quanto legato all’apprendimento. Schematizzando un po’, possiamo raggruppare le persone prevalentemente intorno a questi due modelli. </a:t>
            </a:r>
          </a:p>
          <a:p>
            <a:r>
              <a:rPr lang="it-IT" b="1" dirty="0"/>
              <a:t>Lo </a:t>
            </a:r>
            <a:r>
              <a:rPr lang="it-IT" b="1" u="sng" dirty="0"/>
              <a:t>stile analitico</a:t>
            </a:r>
            <a:r>
              <a:rPr lang="it-IT" b="1" dirty="0"/>
              <a:t>: scomponiamo il problema  e ne consideriamo una parte per volta, in modo logico, lineare, sistematico e riflessivo.</a:t>
            </a:r>
            <a:endParaRPr lang="it-IT" dirty="0"/>
          </a:p>
          <a:p>
            <a:r>
              <a:rPr lang="it-IT" b="1" dirty="0"/>
              <a:t>Lo </a:t>
            </a:r>
            <a:r>
              <a:rPr lang="it-IT" b="1" u="sng" dirty="0"/>
              <a:t>stile globale</a:t>
            </a:r>
            <a:r>
              <a:rPr lang="it-IT" b="1" dirty="0"/>
              <a:t>: valutiamo le cose nel loro  complesso, sintetizzando spesso, decidendo man mano come procedere, in modo intuitivo e impulsivo.</a:t>
            </a:r>
            <a:endParaRPr lang="it-IT" dirty="0"/>
          </a:p>
          <a:p>
            <a:r>
              <a:rPr lang="it-IT" b="1" dirty="0">
                <a:solidFill>
                  <a:srgbClr val="FF0000"/>
                </a:solidFill>
              </a:rPr>
              <a:t>Attenzione!</a:t>
            </a:r>
            <a:r>
              <a:rPr lang="it-IT" dirty="0"/>
              <a:t> È importante sottolineare che non esistono stili migliori o peggiori. Esistono percorsi che per noi sono più semplici ed efficaci, ed è utile conoscerli.</a:t>
            </a:r>
          </a:p>
          <a:p>
            <a:r>
              <a:rPr lang="it-IT" dirty="0"/>
              <a:t>Inoltre è sempre possibile migliorare e integrare i propri metodi. Come?  Osservando cosa facciamo e come; riflettendo con l’aiuto di qualche “esperto”.</a:t>
            </a:r>
          </a:p>
          <a:p>
            <a:endParaRPr lang="it-IT" dirty="0"/>
          </a:p>
        </p:txBody>
      </p:sp>
    </p:spTree>
    <p:extLst>
      <p:ext uri="{BB962C8B-B14F-4D97-AF65-F5344CB8AC3E}">
        <p14:creationId xmlns:p14="http://schemas.microsoft.com/office/powerpoint/2010/main" val="1197422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FF0000"/>
                </a:solidFill>
              </a:rPr>
              <a:t>COME ORGANIZZARE LO STUDIO IN CLASSE</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30629" y="1203649"/>
            <a:ext cx="11924522" cy="4973314"/>
          </a:xfrm>
        </p:spPr>
        <p:txBody>
          <a:bodyPr/>
          <a:lstStyle/>
          <a:p>
            <a:pPr marL="0" indent="0">
              <a:buNone/>
            </a:pPr>
            <a:r>
              <a:rPr lang="it-IT" b="1" u="sng" dirty="0"/>
              <a:t>La prima tappa del lavoro consiste nel seguire la lezione. Questo riduce considerevolmente la fatica dello studente a casa, perché:</a:t>
            </a:r>
            <a:endParaRPr lang="it-IT" dirty="0"/>
          </a:p>
          <a:p>
            <a:r>
              <a:rPr lang="it-IT" spc="20" dirty="0">
                <a:latin typeface="Comic Sans MS" panose="030F0702030302020204" pitchFamily="66" charset="0"/>
                <a:ea typeface="MS Mincho" panose="02020609040205080304" pitchFamily="49" charset="-128"/>
                <a:cs typeface="Times New Roman" panose="02020603050405020304" pitchFamily="18" charset="0"/>
              </a:rPr>
              <a:t>L'insegnante fornisce le linee guida del lavoro. Sappi che la </a:t>
            </a:r>
            <a:r>
              <a:rPr lang="it-IT" b="1" spc="20" dirty="0">
                <a:latin typeface="Comic Sans MS" panose="030F0702030302020204" pitchFamily="66" charset="0"/>
                <a:ea typeface="MS Mincho" panose="02020609040205080304" pitchFamily="49" charset="-128"/>
                <a:cs typeface="Times New Roman" panose="02020603050405020304" pitchFamily="18" charset="0"/>
              </a:rPr>
              <a:t>lezione</a:t>
            </a:r>
            <a:r>
              <a:rPr lang="it-IT" spc="20" dirty="0">
                <a:latin typeface="Comic Sans MS" panose="030F0702030302020204" pitchFamily="66" charset="0"/>
                <a:ea typeface="MS Mincho" panose="02020609040205080304" pitchFamily="49" charset="-128"/>
                <a:cs typeface="Times New Roman" panose="02020603050405020304" pitchFamily="18" charset="0"/>
              </a:rPr>
              <a:t> dell'insegnante rappresenta già la prima fase di apprendimento e memorizzazione, se viene seguita attentamente.</a:t>
            </a:r>
          </a:p>
          <a:p>
            <a:r>
              <a:rPr lang="it-IT" dirty="0"/>
              <a:t>È possibile inserire ciò che si deve studiare in un quadro di </a:t>
            </a:r>
            <a:r>
              <a:rPr lang="it-IT" b="1" dirty="0"/>
              <a:t>riferimento disciplinare</a:t>
            </a:r>
            <a:r>
              <a:rPr lang="it-IT" dirty="0"/>
              <a:t>. Ricorda che il "sapere" è una rete di relazioni tra le conoscenze. Se non hai una cornice all'interno della quale introdurre le nuove informazioni, non sarà possibile aiutare la memoria a ritenere le nozioni. Ogni materia che studi è come un puzzle. Per cominciare a venirne a capo occorre avere un'idea di cosa rappresenta e costruire la "cornice". Una volta realizzate queste due prime tappe, ogni tassello supplementare verrà collocato con maggiore facilità. </a:t>
            </a:r>
          </a:p>
        </p:txBody>
      </p:sp>
    </p:spTree>
    <p:extLst>
      <p:ext uri="{BB962C8B-B14F-4D97-AF65-F5344CB8AC3E}">
        <p14:creationId xmlns:p14="http://schemas.microsoft.com/office/powerpoint/2010/main" val="3846069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FF0000"/>
                </a:solidFill>
              </a:rPr>
              <a:t>COME ORGANIZZARE LO STUDIO IN CLASSE</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1519561"/>
            <a:ext cx="11989837" cy="4973314"/>
          </a:xfrm>
        </p:spPr>
        <p:txBody>
          <a:bodyPr/>
          <a:lstStyle/>
          <a:p>
            <a:r>
              <a:rPr lang="it-IT" spc="20" dirty="0">
                <a:latin typeface="Comic Sans MS" panose="030F0702030302020204" pitchFamily="66" charset="0"/>
                <a:ea typeface="MS Mincho" panose="02020609040205080304" pitchFamily="49" charset="-128"/>
                <a:cs typeface="Times New Roman" panose="02020603050405020304" pitchFamily="18" charset="0"/>
              </a:rPr>
              <a:t>Di solito durante l'ora di lezione viene dedicato del tempo alla </a:t>
            </a:r>
            <a:r>
              <a:rPr lang="it-IT" b="1" spc="20" dirty="0">
                <a:latin typeface="Comic Sans MS" panose="030F0702030302020204" pitchFamily="66" charset="0"/>
                <a:ea typeface="MS Mincho" panose="02020609040205080304" pitchFamily="49" charset="-128"/>
                <a:cs typeface="Times New Roman" panose="02020603050405020304" pitchFamily="18" charset="0"/>
              </a:rPr>
              <a:t>correzione dei compiti</a:t>
            </a:r>
            <a:r>
              <a:rPr lang="it-IT" spc="20" dirty="0">
                <a:latin typeface="Comic Sans MS" panose="030F0702030302020204" pitchFamily="66" charset="0"/>
                <a:ea typeface="MS Mincho" panose="02020609040205080304" pitchFamily="49" charset="-128"/>
                <a:cs typeface="Times New Roman" panose="02020603050405020304" pitchFamily="18" charset="0"/>
              </a:rPr>
              <a:t> svolti a casa. Correggere i compiti significa individuare i propri errori e imparare a non rifarli. Inoltre rappresenta un ulteriore ripasso di concetti, procedure, termini, ecc.</a:t>
            </a:r>
          </a:p>
          <a:p>
            <a:r>
              <a:rPr lang="it-IT" spc="20" dirty="0">
                <a:latin typeface="Comic Sans MS" panose="030F0702030302020204" pitchFamily="66" charset="0"/>
                <a:ea typeface="MS Mincho" panose="02020609040205080304" pitchFamily="49" charset="-128"/>
                <a:cs typeface="Times New Roman" panose="02020603050405020304" pitchFamily="18" charset="0"/>
              </a:rPr>
              <a:t>Anche le </a:t>
            </a:r>
            <a:r>
              <a:rPr lang="it-IT" b="1" spc="20" dirty="0">
                <a:latin typeface="Comic Sans MS" panose="030F0702030302020204" pitchFamily="66" charset="0"/>
                <a:ea typeface="MS Mincho" panose="02020609040205080304" pitchFamily="49" charset="-128"/>
                <a:cs typeface="Times New Roman" panose="02020603050405020304" pitchFamily="18" charset="0"/>
              </a:rPr>
              <a:t>interrogazioni</a:t>
            </a:r>
            <a:r>
              <a:rPr lang="it-IT" spc="20" dirty="0">
                <a:latin typeface="Comic Sans MS" panose="030F0702030302020204" pitchFamily="66" charset="0"/>
                <a:ea typeface="MS Mincho" panose="02020609040205080304" pitchFamily="49" charset="-128"/>
                <a:cs typeface="Times New Roman" panose="02020603050405020304" pitchFamily="18" charset="0"/>
              </a:rPr>
              <a:t> dei compagni sono molto utili. Si possono trascrivere le domande degli insegnanti, che normalmente corrispondono agli aspetti fondamentali che devono essere acquisiti. Altra occasione di ripasso e di confronto: le risposte dei compagni.</a:t>
            </a:r>
            <a:endParaRPr lang="it-IT" dirty="0"/>
          </a:p>
        </p:txBody>
      </p:sp>
    </p:spTree>
    <p:extLst>
      <p:ext uri="{BB962C8B-B14F-4D97-AF65-F5344CB8AC3E}">
        <p14:creationId xmlns:p14="http://schemas.microsoft.com/office/powerpoint/2010/main" val="230367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FF0000"/>
                </a:solidFill>
              </a:rPr>
              <a:t>COME ORGANIZZARE LO STUDIO IN CLASSE</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1519561"/>
            <a:ext cx="11989837" cy="4973314"/>
          </a:xfrm>
        </p:spPr>
        <p:txBody>
          <a:bodyPr/>
          <a:lstStyle/>
          <a:p>
            <a:r>
              <a:rPr lang="it-IT" spc="20" dirty="0">
                <a:latin typeface="Comic Sans MS" panose="030F0702030302020204" pitchFamily="66" charset="0"/>
                <a:ea typeface="MS Mincho" panose="02020609040205080304" pitchFamily="49" charset="-128"/>
                <a:cs typeface="Times New Roman" panose="02020603050405020304" pitchFamily="18" charset="0"/>
              </a:rPr>
              <a:t>Un' altra importante attività che si svolge in classe è </a:t>
            </a:r>
            <a:r>
              <a:rPr lang="it-IT" b="1" spc="20" dirty="0">
                <a:latin typeface="Comic Sans MS" panose="030F0702030302020204" pitchFamily="66" charset="0"/>
                <a:ea typeface="MS Mincho" panose="02020609040205080304" pitchFamily="49" charset="-128"/>
                <a:cs typeface="Times New Roman" panose="02020603050405020304" pitchFamily="18" charset="0"/>
              </a:rPr>
              <a:t>fare domande e interventi</a:t>
            </a:r>
            <a:r>
              <a:rPr lang="it-IT" spc="20" dirty="0">
                <a:latin typeface="Comic Sans MS" panose="030F0702030302020204" pitchFamily="66" charset="0"/>
                <a:ea typeface="MS Mincho" panose="02020609040205080304" pitchFamily="49" charset="-128"/>
                <a:cs typeface="Times New Roman" panose="02020603050405020304" pitchFamily="18" charset="0"/>
              </a:rPr>
              <a:t>, cosa che ti permette di  uscire dal ruolo passivo di ascoltatore, dandoti la possibilità di chiarire dubbi e incertezze, di esprimere la tua opinione, di dare un contributo al lavoro della classe. Se i tuoi interventi sono pertinenti, tutti ti saranno riconoscenti per il tuo contributo.</a:t>
            </a:r>
          </a:p>
          <a:p>
            <a:pPr marL="0" indent="0">
              <a:buNone/>
            </a:pPr>
            <a:endParaRPr lang="it-IT" dirty="0"/>
          </a:p>
          <a:p>
            <a:pPr marL="0" indent="0">
              <a:buNone/>
            </a:pPr>
            <a:r>
              <a:rPr lang="it-IT" b="1" dirty="0">
                <a:solidFill>
                  <a:srgbClr val="FF0000"/>
                </a:solidFill>
              </a:rPr>
              <a:t>Tutto questo inoltre riduce la "noia" delle ore da trascorrere in classe, fornendo l'allettante prospettiva di impiegare meno tempo a casa!</a:t>
            </a:r>
            <a:endParaRPr lang="it-IT" dirty="0">
              <a:solidFill>
                <a:srgbClr val="FF0000"/>
              </a:solidFill>
            </a:endParaRPr>
          </a:p>
          <a:p>
            <a:pPr marL="0" indent="0">
              <a:buNone/>
            </a:pPr>
            <a:endParaRPr lang="it-IT" dirty="0"/>
          </a:p>
        </p:txBody>
      </p:sp>
    </p:spTree>
    <p:extLst>
      <p:ext uri="{BB962C8B-B14F-4D97-AF65-F5344CB8AC3E}">
        <p14:creationId xmlns:p14="http://schemas.microsoft.com/office/powerpoint/2010/main" val="703802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00B050"/>
                </a:solidFill>
              </a:rPr>
              <a:t>PRENDERE APPUNTI</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1519561"/>
            <a:ext cx="11989837" cy="4973314"/>
          </a:xfrm>
        </p:spPr>
        <p:txBody>
          <a:bodyPr/>
          <a:lstStyle/>
          <a:p>
            <a:pPr marL="0" indent="0">
              <a:buNone/>
            </a:pPr>
            <a:r>
              <a:rPr lang="it-IT" sz="4000" dirty="0"/>
              <a:t>Durante le spiegazioni, è quasi indispensabile prendere appunti. I motivi sono : </a:t>
            </a:r>
          </a:p>
          <a:p>
            <a:r>
              <a:rPr lang="it-IT" sz="4000" b="1" u="sng" dirty="0"/>
              <a:t>Garantire la concentrazione</a:t>
            </a:r>
            <a:r>
              <a:rPr lang="it-IT" sz="4000" b="1" dirty="0"/>
              <a:t>. Stare attenti per molto tempo quando l’insegnante spiega è molto impegnativo: la mente tende a distrarsi seguendo le associazioni più stravaganti. Prendere appunti costringe a stare attenti.</a:t>
            </a:r>
            <a:endParaRPr lang="it-IT" sz="4000" dirty="0"/>
          </a:p>
          <a:p>
            <a:pPr marL="0" indent="0">
              <a:buNone/>
            </a:pPr>
            <a:endParaRPr lang="it-IT" dirty="0"/>
          </a:p>
        </p:txBody>
      </p:sp>
    </p:spTree>
    <p:extLst>
      <p:ext uri="{BB962C8B-B14F-4D97-AF65-F5344CB8AC3E}">
        <p14:creationId xmlns:p14="http://schemas.microsoft.com/office/powerpoint/2010/main" val="981433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00B050"/>
                </a:solidFill>
              </a:rPr>
              <a:t>LE STRATEGIE DI LETTURA</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1129004"/>
            <a:ext cx="11989837" cy="5363871"/>
          </a:xfrm>
        </p:spPr>
        <p:txBody>
          <a:bodyPr/>
          <a:lstStyle/>
          <a:p>
            <a:pPr marL="0" indent="0">
              <a:spcAft>
                <a:spcPts val="0"/>
              </a:spcAft>
              <a:buNone/>
            </a:pPr>
            <a:r>
              <a:rPr lang="it-IT" sz="2400" dirty="0">
                <a:latin typeface="Comic Sans MS" panose="030F0702030302020204" pitchFamily="66" charset="0"/>
                <a:ea typeface="MS Mincho" panose="02020609040205080304" pitchFamily="49" charset="-128"/>
              </a:rPr>
              <a:t>Dopo aver pianificato il lavoro da svolgere a casa, definendone i tempi, la prima tappa importante è la lettura. Questo accade sia nel caso più semplice di studio del testo, sia in quello più complesso in cui occorre reperire del materiale</a:t>
            </a:r>
            <a:r>
              <a:rPr lang="it-IT" sz="2400" dirty="0">
                <a:solidFill>
                  <a:srgbClr val="000000"/>
                </a:solidFill>
                <a:latin typeface="Comic Sans MS" panose="030F0702030302020204" pitchFamily="66" charset="0"/>
                <a:ea typeface="MS Mincho" panose="02020609040205080304" pitchFamily="49" charset="-128"/>
              </a:rPr>
              <a:t> </a:t>
            </a:r>
            <a:r>
              <a:rPr lang="it-IT" sz="2400" dirty="0">
                <a:latin typeface="Comic Sans MS" panose="030F0702030302020204" pitchFamily="66" charset="0"/>
                <a:ea typeface="MS Mincho" panose="02020609040205080304" pitchFamily="49" charset="-128"/>
              </a:rPr>
              <a:t>o produrre un lavoro.</a:t>
            </a:r>
          </a:p>
          <a:p>
            <a:pPr marL="0" indent="0">
              <a:buNone/>
            </a:pPr>
            <a:r>
              <a:rPr lang="it-IT" dirty="0">
                <a:latin typeface="Comic Sans MS" panose="030F0702030302020204" pitchFamily="66" charset="0"/>
                <a:ea typeface="MS Mincho" panose="02020609040205080304" pitchFamily="49" charset="-128"/>
                <a:cs typeface="Times New Roman" panose="02020603050405020304" pitchFamily="18" charset="0"/>
              </a:rPr>
              <a:t>Innanzitutto è necessario avere chiaro </a:t>
            </a:r>
            <a:r>
              <a:rPr lang="it-IT" b="1" dirty="0">
                <a:solidFill>
                  <a:srgbClr val="FF0000"/>
                </a:solidFill>
                <a:latin typeface="Comic Sans MS" panose="030F0702030302020204" pitchFamily="66" charset="0"/>
                <a:ea typeface="MS Mincho" panose="02020609040205080304" pitchFamily="49" charset="-128"/>
                <a:cs typeface="Times New Roman" panose="02020603050405020304" pitchFamily="18" charset="0"/>
              </a:rPr>
              <a:t>perché si legge</a:t>
            </a:r>
            <a:r>
              <a:rPr lang="it-IT" b="1" dirty="0">
                <a:latin typeface="Comic Sans MS" panose="030F0702030302020204" pitchFamily="66" charset="0"/>
                <a:ea typeface="MS Mincho" panose="02020609040205080304" pitchFamily="49" charset="-128"/>
                <a:cs typeface="Times New Roman" panose="02020603050405020304" pitchFamily="18" charset="0"/>
              </a:rPr>
              <a:t>:</a:t>
            </a:r>
          </a:p>
          <a:p>
            <a:r>
              <a:rPr lang="it-IT" sz="2400" dirty="0"/>
              <a:t>per </a:t>
            </a:r>
            <a:r>
              <a:rPr lang="it-IT" sz="2400" b="1" dirty="0"/>
              <a:t>studiare</a:t>
            </a:r>
            <a:r>
              <a:rPr lang="it-IT" sz="2400" dirty="0"/>
              <a:t> l'argomento? </a:t>
            </a:r>
          </a:p>
          <a:p>
            <a:r>
              <a:rPr lang="it-IT" sz="2400" dirty="0"/>
              <a:t>per </a:t>
            </a:r>
            <a:r>
              <a:rPr lang="it-IT" sz="2400" b="1" dirty="0"/>
              <a:t>cercare la risposta</a:t>
            </a:r>
            <a:r>
              <a:rPr lang="it-IT" sz="2400" dirty="0"/>
              <a:t> a parti o concetti non capiti? </a:t>
            </a:r>
          </a:p>
          <a:p>
            <a:r>
              <a:rPr lang="it-IT" sz="2400" dirty="0"/>
              <a:t>per </a:t>
            </a:r>
            <a:r>
              <a:rPr lang="it-IT" sz="2400" b="1" dirty="0"/>
              <a:t>cercare qualche esempio </a:t>
            </a:r>
            <a:r>
              <a:rPr lang="it-IT" sz="2400" dirty="0"/>
              <a:t>su come risolvere un problema? </a:t>
            </a:r>
          </a:p>
          <a:p>
            <a:r>
              <a:rPr lang="it-IT" sz="2400" dirty="0"/>
              <a:t>per </a:t>
            </a:r>
            <a:r>
              <a:rPr lang="it-IT" sz="2400" b="1" dirty="0"/>
              <a:t>fare una ricerca</a:t>
            </a:r>
            <a:r>
              <a:rPr lang="it-IT" sz="2400" dirty="0"/>
              <a:t>? </a:t>
            </a:r>
          </a:p>
          <a:p>
            <a:r>
              <a:rPr lang="it-IT" sz="2400" dirty="0"/>
              <a:t>per </a:t>
            </a:r>
            <a:r>
              <a:rPr lang="it-IT" sz="2400" b="1" dirty="0"/>
              <a:t>trovare informazioni</a:t>
            </a:r>
            <a:r>
              <a:rPr lang="it-IT" sz="2400" dirty="0"/>
              <a:t> su un argomento che dobbiamo trattare in un tema?</a:t>
            </a:r>
          </a:p>
          <a:p>
            <a:pPr marL="0" indent="0">
              <a:buNone/>
            </a:pPr>
            <a:r>
              <a:rPr lang="it-IT" dirty="0">
                <a:latin typeface="Comic Sans MS" panose="030F0702030302020204" pitchFamily="66" charset="0"/>
                <a:ea typeface="MS Mincho" panose="02020609040205080304" pitchFamily="49" charset="-128"/>
                <a:cs typeface="Times New Roman" panose="02020603050405020304" pitchFamily="18" charset="0"/>
              </a:rPr>
              <a:t>Sulla base di questo scopo potremo decidere se  fare una</a:t>
            </a:r>
          </a:p>
          <a:p>
            <a:pPr marL="0" indent="0">
              <a:buNone/>
            </a:pPr>
            <a:r>
              <a:rPr lang="it-IT" b="1" dirty="0">
                <a:solidFill>
                  <a:srgbClr val="000000"/>
                </a:solidFill>
                <a:latin typeface="Comic Sans MS" panose="030F0702030302020204" pitchFamily="66" charset="0"/>
                <a:ea typeface="MS Mincho" panose="02020609040205080304" pitchFamily="49" charset="-128"/>
                <a:cs typeface="Times New Roman" panose="02020603050405020304" pitchFamily="18" charset="0"/>
              </a:rPr>
              <a:t>lettura integrale             </a:t>
            </a:r>
            <a:r>
              <a:rPr lang="it-IT" dirty="0">
                <a:solidFill>
                  <a:srgbClr val="000000"/>
                </a:solidFill>
                <a:latin typeface="Comic Sans MS" panose="030F0702030302020204" pitchFamily="66" charset="0"/>
                <a:ea typeface="MS Mincho" panose="02020609040205080304" pitchFamily="49" charset="-128"/>
                <a:cs typeface="Times New Roman" panose="02020603050405020304" pitchFamily="18" charset="0"/>
              </a:rPr>
              <a:t>o una</a:t>
            </a:r>
            <a:r>
              <a:rPr lang="it-IT" b="1" dirty="0">
                <a:solidFill>
                  <a:srgbClr val="000000"/>
                </a:solidFill>
                <a:latin typeface="Comic Sans MS" panose="030F0702030302020204" pitchFamily="66" charset="0"/>
                <a:ea typeface="MS Mincho" panose="02020609040205080304" pitchFamily="49" charset="-128"/>
                <a:cs typeface="Times New Roman" panose="02020603050405020304" pitchFamily="18" charset="0"/>
              </a:rPr>
              <a:t>       lettura selettiva</a:t>
            </a:r>
            <a:endParaRPr lang="it-IT" dirty="0"/>
          </a:p>
        </p:txBody>
      </p:sp>
    </p:spTree>
    <p:extLst>
      <p:ext uri="{BB962C8B-B14F-4D97-AF65-F5344CB8AC3E}">
        <p14:creationId xmlns:p14="http://schemas.microsoft.com/office/powerpoint/2010/main" val="3150363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00B050"/>
                </a:solidFill>
              </a:rPr>
              <a:t>LE STRATEGIE DI LETTURA</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1129004"/>
            <a:ext cx="11989837" cy="5363871"/>
          </a:xfrm>
        </p:spPr>
        <p:txBody>
          <a:bodyPr/>
          <a:lstStyle/>
          <a:p>
            <a:pPr>
              <a:spcAft>
                <a:spcPts val="0"/>
              </a:spcAft>
              <a:buFont typeface="Wingdings" panose="05000000000000000000" pitchFamily="2" charset="2"/>
              <a:buChar char="v"/>
            </a:pPr>
            <a:r>
              <a:rPr lang="it-IT" dirty="0">
                <a:latin typeface="Comic Sans MS" panose="030F0702030302020204" pitchFamily="66" charset="0"/>
                <a:ea typeface="MS Mincho" panose="02020609040205080304" pitchFamily="49" charset="-128"/>
                <a:cs typeface="Times New Roman" panose="02020603050405020304" pitchFamily="18" charset="0"/>
              </a:rPr>
              <a:t>Nel caso di una </a:t>
            </a:r>
            <a:r>
              <a:rPr lang="it-IT" b="1" dirty="0">
                <a:latin typeface="Comic Sans MS" panose="030F0702030302020204" pitchFamily="66" charset="0"/>
                <a:ea typeface="MS Mincho" panose="02020609040205080304" pitchFamily="49" charset="-128"/>
                <a:cs typeface="Times New Roman" panose="02020603050405020304" pitchFamily="18" charset="0"/>
              </a:rPr>
              <a:t>lettura integrale</a:t>
            </a:r>
            <a:r>
              <a:rPr lang="it-IT" dirty="0">
                <a:latin typeface="Comic Sans MS" panose="030F0702030302020204" pitchFamily="66" charset="0"/>
                <a:ea typeface="MS Mincho" panose="02020609040205080304" pitchFamily="49" charset="-128"/>
                <a:cs typeface="Times New Roman" panose="02020603050405020304" pitchFamily="18" charset="0"/>
              </a:rPr>
              <a:t>, cioè finalizzata allo studio serio di un argomento, sarà necessaria molta concentrazione e si dovranno utilizzare alcune tecniche di memorizzazione: sottolineature, segni grafici (frecce, asterischi, ecc.) e titoletti al margine. </a:t>
            </a:r>
          </a:p>
          <a:p>
            <a:pPr>
              <a:spcAft>
                <a:spcPts val="0"/>
              </a:spcAft>
              <a:buFont typeface="Wingdings" panose="05000000000000000000" pitchFamily="2" charset="2"/>
              <a:buChar char="v"/>
            </a:pPr>
            <a:endParaRPr lang="it-IT" dirty="0">
              <a:latin typeface="Comic Sans MS" panose="030F0702030302020204" pitchFamily="66" charset="0"/>
              <a:ea typeface="MS Mincho" panose="02020609040205080304" pitchFamily="49" charset="-128"/>
              <a:cs typeface="Times New Roman" panose="02020603050405020304" pitchFamily="18" charset="0"/>
            </a:endParaRPr>
          </a:p>
          <a:p>
            <a:pPr>
              <a:spcAft>
                <a:spcPts val="0"/>
              </a:spcAft>
              <a:buFont typeface="Wingdings" panose="05000000000000000000" pitchFamily="2" charset="2"/>
              <a:buChar char="v"/>
            </a:pPr>
            <a:r>
              <a:rPr lang="it-IT" dirty="0">
                <a:latin typeface="Comic Sans MS" panose="030F0702030302020204" pitchFamily="66" charset="0"/>
                <a:ea typeface="MS Mincho" panose="02020609040205080304" pitchFamily="49" charset="-128"/>
                <a:cs typeface="Times New Roman" panose="02020603050405020304" pitchFamily="18" charset="0"/>
              </a:rPr>
              <a:t>In altri casi  si potranno utilizzare varie forme di </a:t>
            </a:r>
            <a:r>
              <a:rPr lang="it-IT" b="1" dirty="0">
                <a:latin typeface="Comic Sans MS" panose="030F0702030302020204" pitchFamily="66" charset="0"/>
                <a:ea typeface="MS Mincho" panose="02020609040205080304" pitchFamily="49" charset="-128"/>
                <a:cs typeface="Times New Roman" panose="02020603050405020304" pitchFamily="18" charset="0"/>
              </a:rPr>
              <a:t>lettura selettiva</a:t>
            </a:r>
            <a:r>
              <a:rPr lang="it-IT" dirty="0">
                <a:latin typeface="Comic Sans MS" panose="030F0702030302020204" pitchFamily="66" charset="0"/>
                <a:ea typeface="MS Mincho" panose="02020609040205080304" pitchFamily="49" charset="-128"/>
                <a:cs typeface="Times New Roman" panose="02020603050405020304" pitchFamily="18" charset="0"/>
              </a:rPr>
              <a:t>:</a:t>
            </a:r>
          </a:p>
          <a:p>
            <a:pPr marL="0" indent="0">
              <a:spcAft>
                <a:spcPts val="0"/>
              </a:spcAft>
              <a:buNone/>
            </a:pPr>
            <a:r>
              <a:rPr lang="it-IT" dirty="0">
                <a:solidFill>
                  <a:srgbClr val="000000"/>
                </a:solidFill>
                <a:latin typeface="Comic Sans MS" panose="030F0702030302020204" pitchFamily="66" charset="0"/>
                <a:ea typeface="MS Mincho" panose="02020609040205080304" pitchFamily="49" charset="-128"/>
              </a:rPr>
              <a:t>Ma, prima di  arrivare a questa fase,  vale la pena di verificare se si è dei </a:t>
            </a:r>
            <a:r>
              <a:rPr lang="it-IT" b="1" dirty="0">
                <a:solidFill>
                  <a:srgbClr val="000000"/>
                </a:solidFill>
                <a:latin typeface="Comic Sans MS" panose="030F0702030302020204" pitchFamily="66" charset="0"/>
                <a:ea typeface="MS Mincho" panose="02020609040205080304" pitchFamily="49" charset="-128"/>
              </a:rPr>
              <a:t>buoni lettori</a:t>
            </a:r>
            <a:r>
              <a:rPr lang="it-IT" dirty="0">
                <a:solidFill>
                  <a:srgbClr val="000000"/>
                </a:solidFill>
                <a:latin typeface="Comic Sans MS" panose="030F0702030302020204" pitchFamily="66" charset="0"/>
                <a:ea typeface="MS Mincho" panose="02020609040205080304" pitchFamily="49" charset="-128"/>
              </a:rPr>
              <a:t>. </a:t>
            </a:r>
            <a:r>
              <a:rPr lang="it-IT" u="sng" dirty="0" err="1">
                <a:solidFill>
                  <a:srgbClr val="000000"/>
                </a:solidFill>
                <a:latin typeface="Comic Sans MS" panose="030F0702030302020204" pitchFamily="66" charset="0"/>
                <a:ea typeface="MS Mincho" panose="02020609040205080304" pitchFamily="49" charset="-128"/>
                <a:hlinkClick r:id="rId2">
                  <a:extLst>
                    <a:ext uri="{A12FA001-AC4F-418D-AE19-62706E023703}">
                      <ahyp:hlinkClr xmlns:ahyp="http://schemas.microsoft.com/office/drawing/2018/hyperlinkcolor" val="tx"/>
                    </a:ext>
                  </a:extLst>
                </a:hlinkClick>
              </a:rPr>
              <a:t>Dsa</a:t>
            </a:r>
            <a:endParaRPr lang="it-IT" dirty="0">
              <a:latin typeface="Times New Roman" panose="02020603050405020304" pitchFamily="18" charset="0"/>
              <a:ea typeface="MS Mincho" panose="02020609040205080304" pitchFamily="49" charset="-128"/>
            </a:endParaRPr>
          </a:p>
          <a:p>
            <a:pPr marL="0" indent="0">
              <a:spcAft>
                <a:spcPts val="0"/>
              </a:spcAft>
              <a:buNone/>
            </a:pPr>
            <a:endParaRPr lang="it-IT" dirty="0"/>
          </a:p>
        </p:txBody>
      </p:sp>
    </p:spTree>
    <p:extLst>
      <p:ext uri="{BB962C8B-B14F-4D97-AF65-F5344CB8AC3E}">
        <p14:creationId xmlns:p14="http://schemas.microsoft.com/office/powerpoint/2010/main" val="1368188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FF0000"/>
                </a:solidFill>
              </a:rPr>
              <a:t>SOTTOLINEARE</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1129004"/>
            <a:ext cx="11989837" cy="5363871"/>
          </a:xfrm>
        </p:spPr>
        <p:txBody>
          <a:bodyPr/>
          <a:lstStyle/>
          <a:p>
            <a:endParaRPr lang="it-IT" dirty="0">
              <a:solidFill>
                <a:srgbClr val="000000"/>
              </a:solidFill>
              <a:latin typeface="Comic Sans MS" panose="030F0702030302020204" pitchFamily="66" charset="0"/>
              <a:ea typeface="MS Mincho" panose="02020609040205080304" pitchFamily="49" charset="-128"/>
            </a:endParaRPr>
          </a:p>
          <a:p>
            <a:r>
              <a:rPr lang="it-IT" sz="3600" dirty="0">
                <a:solidFill>
                  <a:srgbClr val="000000"/>
                </a:solidFill>
                <a:latin typeface="Comic Sans MS" panose="030F0702030302020204" pitchFamily="66" charset="0"/>
                <a:ea typeface="MS Mincho" panose="02020609040205080304" pitchFamily="49" charset="-128"/>
              </a:rPr>
              <a:t>Uno dei metodi per essere attivi nella fase di lettura è di seguirla sottolineando e apportando segni grafici con varie funzioni. </a:t>
            </a:r>
            <a:br>
              <a:rPr lang="it-IT" sz="3600" dirty="0">
                <a:solidFill>
                  <a:srgbClr val="000000"/>
                </a:solidFill>
                <a:latin typeface="Comic Sans MS" panose="030F0702030302020204" pitchFamily="66" charset="0"/>
                <a:ea typeface="MS Mincho" panose="02020609040205080304" pitchFamily="49" charset="-128"/>
              </a:rPr>
            </a:br>
            <a:r>
              <a:rPr lang="it-IT" sz="3600" dirty="0">
                <a:solidFill>
                  <a:srgbClr val="000000"/>
                </a:solidFill>
                <a:latin typeface="Comic Sans MS" panose="030F0702030302020204" pitchFamily="66" charset="0"/>
                <a:ea typeface="MS Mincho" panose="02020609040205080304" pitchFamily="49" charset="-128"/>
              </a:rPr>
              <a:t>Questo permette di:</a:t>
            </a:r>
            <a:br>
              <a:rPr lang="it-IT" sz="3600" dirty="0">
                <a:solidFill>
                  <a:srgbClr val="000000"/>
                </a:solidFill>
                <a:latin typeface="Comic Sans MS" panose="030F0702030302020204" pitchFamily="66" charset="0"/>
                <a:ea typeface="MS Mincho" panose="02020609040205080304" pitchFamily="49" charset="-128"/>
              </a:rPr>
            </a:br>
            <a:r>
              <a:rPr lang="it-IT" sz="3600" dirty="0">
                <a:solidFill>
                  <a:srgbClr val="000000"/>
                </a:solidFill>
                <a:latin typeface="Comic Sans MS" panose="030F0702030302020204" pitchFamily="66" charset="0"/>
                <a:ea typeface="MS Mincho" panose="02020609040205080304" pitchFamily="49" charset="-128"/>
              </a:rPr>
              <a:t>-   </a:t>
            </a:r>
            <a:r>
              <a:rPr lang="it-IT" sz="3600" b="1" dirty="0">
                <a:solidFill>
                  <a:srgbClr val="000000"/>
                </a:solidFill>
                <a:latin typeface="Comic Sans MS" panose="030F0702030302020204" pitchFamily="66" charset="0"/>
                <a:ea typeface="MS Mincho" panose="02020609040205080304" pitchFamily="49" charset="-128"/>
              </a:rPr>
              <a:t>   concentrarsi;</a:t>
            </a:r>
            <a:br>
              <a:rPr lang="it-IT" sz="3600" b="1" dirty="0">
                <a:solidFill>
                  <a:srgbClr val="000000"/>
                </a:solidFill>
                <a:latin typeface="Comic Sans MS" panose="030F0702030302020204" pitchFamily="66" charset="0"/>
                <a:ea typeface="MS Mincho" panose="02020609040205080304" pitchFamily="49" charset="-128"/>
              </a:rPr>
            </a:br>
            <a:r>
              <a:rPr lang="it-IT" sz="3600" b="1" dirty="0">
                <a:solidFill>
                  <a:srgbClr val="000000"/>
                </a:solidFill>
                <a:latin typeface="Comic Sans MS" panose="030F0702030302020204" pitchFamily="66" charset="0"/>
                <a:ea typeface="MS Mincho" panose="02020609040205080304" pitchFamily="49" charset="-128"/>
              </a:rPr>
              <a:t>-    comprendere;</a:t>
            </a:r>
            <a:br>
              <a:rPr lang="it-IT" sz="3600" b="1" dirty="0">
                <a:solidFill>
                  <a:srgbClr val="000000"/>
                </a:solidFill>
                <a:latin typeface="Comic Sans MS" panose="030F0702030302020204" pitchFamily="66" charset="0"/>
                <a:ea typeface="MS Mincho" panose="02020609040205080304" pitchFamily="49" charset="-128"/>
              </a:rPr>
            </a:br>
            <a:r>
              <a:rPr lang="it-IT" sz="3600" b="1" dirty="0">
                <a:solidFill>
                  <a:srgbClr val="000000"/>
                </a:solidFill>
                <a:latin typeface="Comic Sans MS" panose="030F0702030302020204" pitchFamily="66" charset="0"/>
                <a:ea typeface="MS Mincho" panose="02020609040205080304" pitchFamily="49" charset="-128"/>
              </a:rPr>
              <a:t>-    selezionare le informazioni;</a:t>
            </a:r>
            <a:br>
              <a:rPr lang="it-IT" sz="3600" b="1" dirty="0">
                <a:solidFill>
                  <a:srgbClr val="000000"/>
                </a:solidFill>
                <a:latin typeface="Comic Sans MS" panose="030F0702030302020204" pitchFamily="66" charset="0"/>
                <a:ea typeface="MS Mincho" panose="02020609040205080304" pitchFamily="49" charset="-128"/>
              </a:rPr>
            </a:br>
            <a:r>
              <a:rPr lang="it-IT" sz="3600" b="1" dirty="0">
                <a:solidFill>
                  <a:srgbClr val="000000"/>
                </a:solidFill>
                <a:latin typeface="Comic Sans MS" panose="030F0702030302020204" pitchFamily="66" charset="0"/>
                <a:ea typeface="MS Mincho" panose="02020609040205080304" pitchFamily="49" charset="-128"/>
              </a:rPr>
              <a:t>-    iniziare la memorizzazione.</a:t>
            </a:r>
            <a:endParaRPr lang="it-IT" sz="3600" dirty="0">
              <a:latin typeface="Times New Roman" panose="02020603050405020304" pitchFamily="18" charset="0"/>
              <a:ea typeface="MS Mincho" panose="02020609040205080304" pitchFamily="49" charset="-128"/>
            </a:endParaRPr>
          </a:p>
          <a:p>
            <a:pPr marL="0" indent="0">
              <a:spcAft>
                <a:spcPts val="0"/>
              </a:spcAft>
              <a:buNone/>
            </a:pPr>
            <a:endParaRPr lang="it-IT" dirty="0"/>
          </a:p>
        </p:txBody>
      </p:sp>
    </p:spTree>
    <p:extLst>
      <p:ext uri="{BB962C8B-B14F-4D97-AF65-F5344CB8AC3E}">
        <p14:creationId xmlns:p14="http://schemas.microsoft.com/office/powerpoint/2010/main" val="415779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FF0000"/>
                </a:solidFill>
              </a:rPr>
              <a:t>Come si SOTTOLINEA?</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1129004"/>
            <a:ext cx="11989837" cy="5363871"/>
          </a:xfrm>
        </p:spPr>
        <p:txBody>
          <a:bodyPr/>
          <a:lstStyle/>
          <a:p>
            <a:endParaRPr lang="it-IT" dirty="0">
              <a:solidFill>
                <a:srgbClr val="000000"/>
              </a:solidFill>
              <a:latin typeface="Comic Sans MS" panose="030F0702030302020204" pitchFamily="66" charset="0"/>
              <a:ea typeface="MS Mincho" panose="02020609040205080304" pitchFamily="49" charset="-128"/>
            </a:endParaRPr>
          </a:p>
          <a:p>
            <a:pPr marL="171450" indent="-171450"/>
            <a:r>
              <a:rPr lang="it-IT" dirty="0">
                <a:solidFill>
                  <a:srgbClr val="000000"/>
                </a:solidFill>
                <a:latin typeface="Comic Sans MS" panose="030F0702030302020204" pitchFamily="66" charset="0"/>
                <a:ea typeface="MS Mincho" panose="02020609040205080304" pitchFamily="49" charset="-128"/>
              </a:rPr>
              <a:t>Alla fine di un capoverso si individua il </a:t>
            </a:r>
            <a:r>
              <a:rPr lang="it-IT" b="1" dirty="0">
                <a:solidFill>
                  <a:srgbClr val="000000"/>
                </a:solidFill>
                <a:latin typeface="Comic Sans MS" panose="030F0702030302020204" pitchFamily="66" charset="0"/>
                <a:ea typeface="MS Mincho" panose="02020609040205080304" pitchFamily="49" charset="-128"/>
              </a:rPr>
              <a:t>concetto-chiave</a:t>
            </a:r>
            <a:r>
              <a:rPr lang="it-IT" dirty="0">
                <a:solidFill>
                  <a:srgbClr val="000000"/>
                </a:solidFill>
                <a:latin typeface="Comic Sans MS" panose="030F0702030302020204" pitchFamily="66" charset="0"/>
                <a:ea typeface="MS Mincho" panose="02020609040205080304" pitchFamily="49" charset="-128"/>
              </a:rPr>
              <a:t>, distinguendo le </a:t>
            </a:r>
            <a:r>
              <a:rPr lang="it-IT" b="1" dirty="0">
                <a:solidFill>
                  <a:srgbClr val="000000"/>
                </a:solidFill>
                <a:latin typeface="Comic Sans MS" panose="030F0702030302020204" pitchFamily="66" charset="0"/>
                <a:ea typeface="MS Mincho" panose="02020609040205080304" pitchFamily="49" charset="-128"/>
              </a:rPr>
              <a:t>informazioni </a:t>
            </a:r>
            <a:r>
              <a:rPr lang="it-IT" b="1" dirty="0" err="1">
                <a:solidFill>
                  <a:srgbClr val="000000"/>
                </a:solidFill>
                <a:latin typeface="Comic Sans MS" panose="030F0702030302020204" pitchFamily="66" charset="0"/>
                <a:ea typeface="MS Mincho" panose="02020609040205080304" pitchFamily="49" charset="-128"/>
              </a:rPr>
              <a:t>importanti</a:t>
            </a:r>
            <a:r>
              <a:rPr lang="it-IT" dirty="0" err="1">
                <a:solidFill>
                  <a:srgbClr val="000000"/>
                </a:solidFill>
                <a:latin typeface="Comic Sans MS" panose="030F0702030302020204" pitchFamily="66" charset="0"/>
                <a:ea typeface="MS Mincho" panose="02020609040205080304" pitchFamily="49" charset="-128"/>
              </a:rPr>
              <a:t>da</a:t>
            </a:r>
            <a:r>
              <a:rPr lang="it-IT" dirty="0">
                <a:solidFill>
                  <a:srgbClr val="000000"/>
                </a:solidFill>
                <a:latin typeface="Comic Sans MS" panose="030F0702030302020204" pitchFamily="66" charset="0"/>
                <a:ea typeface="MS Mincho" panose="02020609040205080304" pitchFamily="49" charset="-128"/>
              </a:rPr>
              <a:t> quelle secondarie.</a:t>
            </a:r>
            <a:endParaRPr lang="it-IT" dirty="0">
              <a:latin typeface="Times New Roman" panose="02020603050405020304" pitchFamily="18" charset="0"/>
              <a:ea typeface="MS Mincho" panose="02020609040205080304" pitchFamily="49" charset="-128"/>
            </a:endParaRPr>
          </a:p>
          <a:p>
            <a:pPr marL="171450" indent="-171450"/>
            <a:r>
              <a:rPr lang="it-IT" dirty="0">
                <a:solidFill>
                  <a:srgbClr val="000000"/>
                </a:solidFill>
                <a:latin typeface="Comic Sans MS" panose="030F0702030302020204" pitchFamily="66" charset="0"/>
                <a:ea typeface="MS Mincho" panose="02020609040205080304" pitchFamily="49" charset="-128"/>
              </a:rPr>
              <a:t>Alla fine di una più ampia porzione di testo occorre capire il </a:t>
            </a:r>
            <a:r>
              <a:rPr lang="it-IT" b="1" dirty="0">
                <a:solidFill>
                  <a:srgbClr val="000000"/>
                </a:solidFill>
                <a:latin typeface="Comic Sans MS" panose="030F0702030302020204" pitchFamily="66" charset="0"/>
                <a:ea typeface="MS Mincho" panose="02020609040205080304" pitchFamily="49" charset="-128"/>
              </a:rPr>
              <a:t>rapporto tra le diverse informazioni.</a:t>
            </a:r>
            <a:endParaRPr lang="it-IT" dirty="0">
              <a:latin typeface="Times New Roman" panose="02020603050405020304" pitchFamily="18" charset="0"/>
              <a:ea typeface="MS Mincho" panose="02020609040205080304" pitchFamily="49" charset="-128"/>
            </a:endParaRPr>
          </a:p>
          <a:p>
            <a:pPr marL="171450" indent="-171450"/>
            <a:r>
              <a:rPr lang="it-IT" dirty="0">
                <a:solidFill>
                  <a:srgbClr val="000000"/>
                </a:solidFill>
                <a:latin typeface="Comic Sans MS" panose="030F0702030302020204" pitchFamily="66" charset="0"/>
                <a:ea typeface="MS Mincho" panose="02020609040205080304" pitchFamily="49" charset="-128"/>
              </a:rPr>
              <a:t>Se è possibile, è utile individuare una </a:t>
            </a:r>
            <a:r>
              <a:rPr lang="it-IT" b="1" dirty="0">
                <a:solidFill>
                  <a:srgbClr val="000000"/>
                </a:solidFill>
                <a:latin typeface="Comic Sans MS" panose="030F0702030302020204" pitchFamily="66" charset="0"/>
                <a:ea typeface="MS Mincho" panose="02020609040205080304" pitchFamily="49" charset="-128"/>
              </a:rPr>
              <a:t>successione numerabile</a:t>
            </a:r>
            <a:r>
              <a:rPr lang="it-IT" dirty="0">
                <a:solidFill>
                  <a:srgbClr val="000000"/>
                </a:solidFill>
                <a:latin typeface="Comic Sans MS" panose="030F0702030302020204" pitchFamily="66" charset="0"/>
                <a:ea typeface="MS Mincho" panose="02020609040205080304" pitchFamily="49" charset="-128"/>
              </a:rPr>
              <a:t> di informazioni. Potrebbe essere una successione di tipo cronologico, oppure un rapporto di causa – effetto, oppure potrebbero alternarsi concetti ed esempi. Sempre, però, in un testo i legami tra le varie parti seguono criteri logici. I paragrafi, che rappresentano unità logiche di pensiero, sono ben distinti tra loro.</a:t>
            </a:r>
            <a:endParaRPr lang="it-IT" dirty="0">
              <a:latin typeface="Times New Roman" panose="02020603050405020304" pitchFamily="18" charset="0"/>
              <a:ea typeface="MS Mincho" panose="02020609040205080304" pitchFamily="49" charset="-128"/>
            </a:endParaRPr>
          </a:p>
          <a:p>
            <a:pPr marL="0" indent="0">
              <a:spcAft>
                <a:spcPts val="0"/>
              </a:spcAft>
              <a:buNone/>
            </a:pPr>
            <a:endParaRPr lang="it-IT" dirty="0"/>
          </a:p>
        </p:txBody>
      </p:sp>
    </p:spTree>
    <p:extLst>
      <p:ext uri="{BB962C8B-B14F-4D97-AF65-F5344CB8AC3E}">
        <p14:creationId xmlns:p14="http://schemas.microsoft.com/office/powerpoint/2010/main" val="33013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B2D5D2DE-03BB-4EF9-BE69-9B1F3A926BD9}"/>
              </a:ext>
            </a:extLst>
          </p:cNvPr>
          <p:cNvPicPr>
            <a:picLocks noGrp="1" noChangeAspect="1"/>
          </p:cNvPicPr>
          <p:nvPr>
            <p:ph idx="1"/>
          </p:nvPr>
        </p:nvPicPr>
        <p:blipFill>
          <a:blip r:embed="rId2"/>
          <a:stretch>
            <a:fillRect/>
          </a:stretch>
        </p:blipFill>
        <p:spPr>
          <a:xfrm>
            <a:off x="1715179" y="209666"/>
            <a:ext cx="8753767" cy="6569875"/>
          </a:xfrm>
          <a:prstGeom prst="rect">
            <a:avLst/>
          </a:prstGeom>
        </p:spPr>
      </p:pic>
    </p:spTree>
    <p:extLst>
      <p:ext uri="{BB962C8B-B14F-4D97-AF65-F5344CB8AC3E}">
        <p14:creationId xmlns:p14="http://schemas.microsoft.com/office/powerpoint/2010/main" val="114559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00B0F0"/>
                </a:solidFill>
              </a:rPr>
              <a:t>COSTRUIRE SCHEMI E MAPPE (Esempi)</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1129004"/>
            <a:ext cx="11989837" cy="5363871"/>
          </a:xfrm>
        </p:spPr>
        <p:txBody>
          <a:bodyPr>
            <a:normAutofit/>
          </a:bodyPr>
          <a:lstStyle/>
          <a:p>
            <a:pPr marL="0" indent="0">
              <a:spcAft>
                <a:spcPts val="0"/>
              </a:spcAft>
              <a:buNone/>
            </a:pPr>
            <a:r>
              <a:rPr lang="it-IT" sz="4000" dirty="0">
                <a:solidFill>
                  <a:srgbClr val="000000"/>
                </a:solidFill>
                <a:latin typeface="Comic Sans MS" panose="030F0702030302020204" pitchFamily="66" charset="0"/>
                <a:ea typeface="MS Mincho" panose="02020609040205080304" pitchFamily="49" charset="-128"/>
                <a:cs typeface="Times New Roman" panose="02020603050405020304" pitchFamily="18" charset="0"/>
              </a:rPr>
              <a:t>Per realizzare un apprendimento significativo e non meccanico è indispensabile inserire le nuove conoscenze in una rete di altre conoscenze già consolidate e dotate di significati e legami molteplici per la persona che studia. </a:t>
            </a:r>
            <a:br>
              <a:rPr lang="it-IT" sz="4000" dirty="0">
                <a:solidFill>
                  <a:srgbClr val="000000"/>
                </a:solidFill>
                <a:latin typeface="Comic Sans MS" panose="030F0702030302020204" pitchFamily="66" charset="0"/>
                <a:ea typeface="MS Mincho" panose="02020609040205080304" pitchFamily="49" charset="-128"/>
                <a:cs typeface="Times New Roman" panose="02020603050405020304" pitchFamily="18" charset="0"/>
              </a:rPr>
            </a:br>
            <a:r>
              <a:rPr lang="it-IT" sz="4000" dirty="0">
                <a:solidFill>
                  <a:srgbClr val="000000"/>
                </a:solidFill>
                <a:latin typeface="Comic Sans MS" panose="030F0702030302020204" pitchFamily="66" charset="0"/>
                <a:ea typeface="MS Mincho" panose="02020609040205080304" pitchFamily="49" charset="-128"/>
                <a:cs typeface="Times New Roman" panose="02020603050405020304" pitchFamily="18" charset="0"/>
              </a:rPr>
              <a:t> Questo significa che la persona deve rielaborare e riorganizzare informazioni, dati, concetti, nella maniera più funzionale per lei.</a:t>
            </a:r>
            <a:endParaRPr lang="it-IT" sz="4000" dirty="0"/>
          </a:p>
        </p:txBody>
      </p:sp>
    </p:spTree>
    <p:extLst>
      <p:ext uri="{BB962C8B-B14F-4D97-AF65-F5344CB8AC3E}">
        <p14:creationId xmlns:p14="http://schemas.microsoft.com/office/powerpoint/2010/main" val="2929556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365125"/>
            <a:ext cx="10515600" cy="763879"/>
          </a:xfrm>
        </p:spPr>
        <p:txBody>
          <a:bodyPr>
            <a:normAutofit/>
          </a:bodyPr>
          <a:lstStyle/>
          <a:p>
            <a:pPr algn="ctr"/>
            <a:r>
              <a:rPr lang="it-IT" sz="3200" b="1" dirty="0">
                <a:solidFill>
                  <a:srgbClr val="00B0F0"/>
                </a:solidFill>
              </a:rPr>
              <a:t>QUESTIONARI</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1800808"/>
            <a:ext cx="11989837" cy="4692067"/>
          </a:xfrm>
        </p:spPr>
        <p:txBody>
          <a:bodyPr>
            <a:normAutofit fontScale="92500" lnSpcReduction="10000"/>
          </a:bodyPr>
          <a:lstStyle/>
          <a:p>
            <a:r>
              <a:rPr lang="it-IT" sz="4000" dirty="0">
                <a:latin typeface="Comic Sans MS" panose="030F0702030302020204" pitchFamily="66" charset="0"/>
              </a:rPr>
              <a:t>QUESTIONARIO DEGLI STILI COGNITIVI DURANTE L'INSEGNAMENTO  </a:t>
            </a:r>
            <a:endParaRPr lang="it-IT" sz="4400" b="1" dirty="0">
              <a:latin typeface="Times New Roman" panose="02020603050405020304" pitchFamily="18" charset="0"/>
            </a:endParaRPr>
          </a:p>
          <a:p>
            <a:pPr marL="0" indent="0">
              <a:spcAft>
                <a:spcPts val="0"/>
              </a:spcAft>
              <a:buNone/>
            </a:pPr>
            <a:endParaRPr lang="it-IT" sz="4000" dirty="0"/>
          </a:p>
          <a:p>
            <a:r>
              <a:rPr lang="it-IT" sz="4000" dirty="0">
                <a:latin typeface="Comic Sans MS" panose="030F0702030302020204" pitchFamily="66" charset="0"/>
              </a:rPr>
              <a:t>QUESTIONARIO METACOGNITIVO PER STUDENTI</a:t>
            </a:r>
          </a:p>
          <a:p>
            <a:endParaRPr lang="it-IT" sz="4000" b="1" dirty="0">
              <a:latin typeface="Comic Sans MS" panose="030F0702030302020204" pitchFamily="66" charset="0"/>
            </a:endParaRPr>
          </a:p>
          <a:p>
            <a:endParaRPr lang="it-IT" sz="4000" b="1" dirty="0">
              <a:latin typeface="Comic Sans MS" panose="030F0702030302020204" pitchFamily="66" charset="0"/>
            </a:endParaRPr>
          </a:p>
          <a:p>
            <a:pPr marL="0" indent="0">
              <a:buNone/>
            </a:pPr>
            <a:endParaRPr lang="it-IT" sz="4400" b="1" dirty="0">
              <a:latin typeface="Times New Roman" panose="02020603050405020304" pitchFamily="18" charset="0"/>
            </a:endParaRPr>
          </a:p>
          <a:p>
            <a:pPr marL="0" indent="0">
              <a:spcAft>
                <a:spcPts val="0"/>
              </a:spcAft>
              <a:buNone/>
            </a:pPr>
            <a:r>
              <a:rPr lang="it-IT" sz="1200" dirty="0">
                <a:latin typeface="Times New Roman" panose="02020603050405020304" pitchFamily="18" charset="0"/>
                <a:ea typeface="MS Mincho" panose="02020609040205080304" pitchFamily="49" charset="-128"/>
              </a:rPr>
              <a:t>Cfr., P. </a:t>
            </a:r>
            <a:r>
              <a:rPr lang="it-IT" sz="1200" dirty="0" err="1">
                <a:latin typeface="Times New Roman" panose="02020603050405020304" pitchFamily="18" charset="0"/>
                <a:ea typeface="MS Mincho" panose="02020609040205080304" pitchFamily="49" charset="-128"/>
              </a:rPr>
              <a:t>Crispiani</a:t>
            </a:r>
            <a:r>
              <a:rPr lang="it-IT" sz="1200" dirty="0">
                <a:latin typeface="Times New Roman" panose="02020603050405020304" pitchFamily="18" charset="0"/>
                <a:ea typeface="MS Mincho" panose="02020609040205080304" pitchFamily="49" charset="-128"/>
              </a:rPr>
              <a:t>, C. </a:t>
            </a:r>
            <a:r>
              <a:rPr lang="it-IT" sz="1200" dirty="0" err="1">
                <a:latin typeface="Times New Roman" panose="02020603050405020304" pitchFamily="18" charset="0"/>
                <a:ea typeface="MS Mincho" panose="02020609040205080304" pitchFamily="49" charset="-128"/>
              </a:rPr>
              <a:t>Giaconi</a:t>
            </a:r>
            <a:r>
              <a:rPr lang="it-IT" sz="1200" dirty="0">
                <a:latin typeface="Times New Roman" panose="02020603050405020304" pitchFamily="18" charset="0"/>
                <a:ea typeface="MS Mincho" panose="02020609040205080304" pitchFamily="49" charset="-128"/>
              </a:rPr>
              <a:t>, Didattica e stili cognitivi,  Edizioni Junior, 2004, pp. 66-67.</a:t>
            </a:r>
            <a:endParaRPr lang="it-IT" sz="1200" dirty="0"/>
          </a:p>
        </p:txBody>
      </p:sp>
    </p:spTree>
    <p:extLst>
      <p:ext uri="{BB962C8B-B14F-4D97-AF65-F5344CB8AC3E}">
        <p14:creationId xmlns:p14="http://schemas.microsoft.com/office/powerpoint/2010/main" val="885221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EFBC-F14E-42F9-9589-905607ACBD1E}"/>
              </a:ext>
            </a:extLst>
          </p:cNvPr>
          <p:cNvSpPr>
            <a:spLocks noGrp="1"/>
          </p:cNvSpPr>
          <p:nvPr>
            <p:ph type="title"/>
          </p:nvPr>
        </p:nvSpPr>
        <p:spPr>
          <a:xfrm>
            <a:off x="838200" y="122529"/>
            <a:ext cx="10515600" cy="493291"/>
          </a:xfrm>
        </p:spPr>
        <p:txBody>
          <a:bodyPr>
            <a:normAutofit fontScale="90000"/>
          </a:bodyPr>
          <a:lstStyle/>
          <a:p>
            <a:pPr algn="ctr"/>
            <a:r>
              <a:rPr lang="it-IT" sz="3200" b="1" dirty="0">
                <a:solidFill>
                  <a:srgbClr val="00B0F0"/>
                </a:solidFill>
              </a:rPr>
              <a:t>Bibliografia</a:t>
            </a:r>
          </a:p>
        </p:txBody>
      </p:sp>
      <p:sp>
        <p:nvSpPr>
          <p:cNvPr id="6" name="Segnaposto contenuto 5">
            <a:extLst>
              <a:ext uri="{FF2B5EF4-FFF2-40B4-BE49-F238E27FC236}">
                <a16:creationId xmlns:a16="http://schemas.microsoft.com/office/drawing/2014/main" id="{516EB2FF-05B5-491C-A052-B518D2787E14}"/>
              </a:ext>
            </a:extLst>
          </p:cNvPr>
          <p:cNvSpPr>
            <a:spLocks noGrp="1"/>
          </p:cNvSpPr>
          <p:nvPr>
            <p:ph idx="1"/>
          </p:nvPr>
        </p:nvSpPr>
        <p:spPr>
          <a:xfrm>
            <a:off x="101081" y="849087"/>
            <a:ext cx="11989837" cy="1875453"/>
          </a:xfrm>
        </p:spPr>
        <p:txBody>
          <a:bodyPr>
            <a:normAutofit lnSpcReduction="10000"/>
          </a:bodyPr>
          <a:lstStyle/>
          <a:p>
            <a:pPr marL="0" indent="0">
              <a:spcAft>
                <a:spcPts val="0"/>
              </a:spcAft>
              <a:buNone/>
            </a:pPr>
            <a:r>
              <a:rPr lang="it-IT" sz="1200" dirty="0">
                <a:latin typeface="Comic Sans MS" panose="030F0702030302020204" pitchFamily="66" charset="0"/>
                <a:ea typeface="MS Mincho" panose="02020609040205080304" pitchFamily="49" charset="-128"/>
              </a:rPr>
              <a:t> </a:t>
            </a:r>
            <a:endParaRPr lang="it-IT" sz="1200" dirty="0">
              <a:latin typeface="Times New Roman" panose="02020603050405020304" pitchFamily="18" charset="0"/>
              <a:ea typeface="MS Mincho" panose="02020609040205080304" pitchFamily="49" charset="-128"/>
            </a:endParaRPr>
          </a:p>
          <a:p>
            <a:pPr>
              <a:spcAft>
                <a:spcPts val="0"/>
              </a:spcAft>
            </a:pPr>
            <a:r>
              <a:rPr lang="it-IT" sz="1200" dirty="0" err="1">
                <a:latin typeface="Comic Sans MS" panose="030F0702030302020204" pitchFamily="66" charset="0"/>
                <a:ea typeface="MS Mincho" panose="02020609040205080304" pitchFamily="49" charset="-128"/>
              </a:rPr>
              <a:t>Amovilli</a:t>
            </a:r>
            <a:r>
              <a:rPr lang="it-IT" sz="1200" dirty="0">
                <a:latin typeface="Comic Sans MS" panose="030F0702030302020204" pitchFamily="66" charset="0"/>
                <a:ea typeface="MS Mincho" panose="02020609040205080304" pitchFamily="49" charset="-128"/>
              </a:rPr>
              <a:t> L., Imparare a Imparare, Patron Editore, Bologna 1994.</a:t>
            </a:r>
            <a:endParaRPr lang="it-IT" sz="1200" dirty="0">
              <a:latin typeface="Times New Roman" panose="02020603050405020304" pitchFamily="18" charset="0"/>
              <a:ea typeface="MS Mincho" panose="02020609040205080304" pitchFamily="49" charset="-128"/>
            </a:endParaRPr>
          </a:p>
          <a:p>
            <a:pPr>
              <a:spcAft>
                <a:spcPts val="0"/>
              </a:spcAft>
            </a:pPr>
            <a:r>
              <a:rPr lang="it-IT" sz="1200" dirty="0" err="1">
                <a:latin typeface="Comic Sans MS" panose="030F0702030302020204" pitchFamily="66" charset="0"/>
                <a:ea typeface="MS Mincho" panose="02020609040205080304" pitchFamily="49" charset="-128"/>
              </a:rPr>
              <a:t>Ausubel</a:t>
            </a:r>
            <a:r>
              <a:rPr lang="it-IT" sz="1200" dirty="0">
                <a:latin typeface="Comic Sans MS" panose="030F0702030302020204" pitchFamily="66" charset="0"/>
                <a:ea typeface="MS Mincho" panose="02020609040205080304" pitchFamily="49" charset="-128"/>
              </a:rPr>
              <a:t> D., Educazione e processi cognitivi, Franco Angeli, Milano 1978, 1991.</a:t>
            </a:r>
            <a:endParaRPr lang="it-IT" sz="1200" dirty="0">
              <a:latin typeface="Times New Roman" panose="02020603050405020304" pitchFamily="18" charset="0"/>
              <a:ea typeface="MS Mincho" panose="02020609040205080304" pitchFamily="49" charset="-128"/>
            </a:endParaRPr>
          </a:p>
          <a:p>
            <a:pPr>
              <a:spcAft>
                <a:spcPts val="0"/>
              </a:spcAft>
            </a:pPr>
            <a:r>
              <a:rPr lang="it-IT" sz="1200" dirty="0" err="1">
                <a:latin typeface="Comic Sans MS" panose="030F0702030302020204" pitchFamily="66" charset="0"/>
                <a:ea typeface="MS Mincho" panose="02020609040205080304" pitchFamily="49" charset="-128"/>
              </a:rPr>
              <a:t>Cornoldi</a:t>
            </a:r>
            <a:r>
              <a:rPr lang="it-IT" sz="1200" dirty="0">
                <a:latin typeface="Comic Sans MS" panose="030F0702030302020204" pitchFamily="66" charset="0"/>
                <a:ea typeface="MS Mincho" panose="02020609040205080304" pitchFamily="49" charset="-128"/>
              </a:rPr>
              <a:t> C., La diversità come fattore di apprendimento, stili cognitivi e intelligenze, in </a:t>
            </a:r>
            <a:r>
              <a:rPr lang="it-IT" sz="1200" dirty="0" err="1">
                <a:latin typeface="Comic Sans MS" panose="030F0702030302020204" pitchFamily="66" charset="0"/>
                <a:ea typeface="MS Mincho" panose="02020609040205080304" pitchFamily="49" charset="-128"/>
              </a:rPr>
              <a:t>Tuffarelli</a:t>
            </a:r>
            <a:r>
              <a:rPr lang="it-IT" sz="1200" dirty="0">
                <a:latin typeface="Comic Sans MS" panose="030F0702030302020204" pitchFamily="66" charset="0"/>
                <a:ea typeface="MS Mincho" panose="02020609040205080304" pitchFamily="49" charset="-128"/>
              </a:rPr>
              <a:t> L., a cura di Intelligenze emozioni e apprendimenti, </a:t>
            </a:r>
            <a:r>
              <a:rPr lang="it-IT" sz="1200" dirty="0" err="1">
                <a:latin typeface="Comic Sans MS" panose="030F0702030302020204" pitchFamily="66" charset="0"/>
                <a:ea typeface="MS Mincho" panose="02020609040205080304" pitchFamily="49" charset="-128"/>
              </a:rPr>
              <a:t>Erickson</a:t>
            </a:r>
            <a:r>
              <a:rPr lang="it-IT" sz="1200" dirty="0">
                <a:latin typeface="Comic Sans MS" panose="030F0702030302020204" pitchFamily="66" charset="0"/>
                <a:ea typeface="MS Mincho" panose="02020609040205080304" pitchFamily="49" charset="-128"/>
              </a:rPr>
              <a:t>, Trento 1999, pp.109-128.</a:t>
            </a:r>
            <a:endParaRPr lang="it-IT" sz="1200" dirty="0">
              <a:latin typeface="Times New Roman" panose="02020603050405020304" pitchFamily="18" charset="0"/>
              <a:ea typeface="MS Mincho" panose="02020609040205080304" pitchFamily="49" charset="-128"/>
            </a:endParaRPr>
          </a:p>
          <a:p>
            <a:pPr>
              <a:spcAft>
                <a:spcPts val="0"/>
              </a:spcAft>
            </a:pPr>
            <a:r>
              <a:rPr lang="it-IT" sz="1200" dirty="0" err="1">
                <a:latin typeface="Comic Sans MS" panose="030F0702030302020204" pitchFamily="66" charset="0"/>
                <a:ea typeface="MS Mincho" panose="02020609040205080304" pitchFamily="49" charset="-128"/>
              </a:rPr>
              <a:t>Crispiani</a:t>
            </a:r>
            <a:r>
              <a:rPr lang="it-IT" sz="1200" dirty="0">
                <a:latin typeface="Comic Sans MS" panose="030F0702030302020204" pitchFamily="66" charset="0"/>
                <a:ea typeface="MS Mincho" panose="02020609040205080304" pitchFamily="49" charset="-128"/>
              </a:rPr>
              <a:t> P., Pedagogia clinica, Edizioni Junior, Azzano S. Paolo BG 2001.</a:t>
            </a:r>
            <a:endParaRPr lang="it-IT" sz="1200" dirty="0">
              <a:latin typeface="Times New Roman" panose="02020603050405020304" pitchFamily="18" charset="0"/>
              <a:ea typeface="MS Mincho" panose="02020609040205080304" pitchFamily="49" charset="-128"/>
            </a:endParaRPr>
          </a:p>
          <a:p>
            <a:pPr>
              <a:spcAft>
                <a:spcPts val="0"/>
              </a:spcAft>
            </a:pPr>
            <a:r>
              <a:rPr lang="it-IT" sz="1200" dirty="0" err="1">
                <a:latin typeface="Comic Sans MS" panose="030F0702030302020204" pitchFamily="66" charset="0"/>
                <a:ea typeface="MS Mincho" panose="02020609040205080304" pitchFamily="49" charset="-128"/>
              </a:rPr>
              <a:t>Scognamilio</a:t>
            </a:r>
            <a:r>
              <a:rPr lang="it-IT" sz="1200" dirty="0">
                <a:latin typeface="Comic Sans MS" panose="030F0702030302020204" pitchFamily="66" charset="0"/>
                <a:ea typeface="MS Mincho" panose="02020609040205080304" pitchFamily="49" charset="-128"/>
              </a:rPr>
              <a:t> R., E’ una questione di stile, in Vivere oggi, n. 5-6-7-8-9, 1992.</a:t>
            </a:r>
            <a:endParaRPr lang="it-IT" sz="1200" dirty="0">
              <a:latin typeface="Times New Roman" panose="02020603050405020304" pitchFamily="18" charset="0"/>
              <a:ea typeface="MS Mincho" panose="02020609040205080304" pitchFamily="49" charset="-128"/>
            </a:endParaRPr>
          </a:p>
          <a:p>
            <a:pPr marL="0" indent="0">
              <a:buNone/>
            </a:pPr>
            <a:endParaRPr lang="it-IT" sz="1200" dirty="0"/>
          </a:p>
        </p:txBody>
      </p:sp>
      <p:sp>
        <p:nvSpPr>
          <p:cNvPr id="3" name="Rettangolo 2">
            <a:extLst>
              <a:ext uri="{FF2B5EF4-FFF2-40B4-BE49-F238E27FC236}">
                <a16:creationId xmlns:a16="http://schemas.microsoft.com/office/drawing/2014/main" id="{4DAAF2EB-AAE3-4E43-AA31-200466D87F39}"/>
              </a:ext>
            </a:extLst>
          </p:cNvPr>
          <p:cNvSpPr/>
          <p:nvPr/>
        </p:nvSpPr>
        <p:spPr>
          <a:xfrm>
            <a:off x="653143" y="3429000"/>
            <a:ext cx="10700657" cy="3050066"/>
          </a:xfrm>
          <a:prstGeom prst="rect">
            <a:avLst/>
          </a:prstGeom>
        </p:spPr>
        <p:txBody>
          <a:bodyPr wrap="square">
            <a:spAutoFit/>
          </a:bodyPr>
          <a:lstStyle/>
          <a:p>
            <a:pPr lvl="0" algn="ctr">
              <a:lnSpc>
                <a:spcPct val="180000"/>
              </a:lnSpc>
              <a:spcBef>
                <a:spcPct val="20000"/>
              </a:spcBef>
              <a:defRPr/>
            </a:pPr>
            <a:r>
              <a:rPr lang="it-IT" sz="35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GRAZIE PER L’ATTENZIONE</a:t>
            </a:r>
          </a:p>
          <a:p>
            <a:pPr lvl="0" algn="just">
              <a:lnSpc>
                <a:spcPct val="180000"/>
              </a:lnSpc>
              <a:spcBef>
                <a:spcPct val="20000"/>
              </a:spcBef>
              <a:defRPr/>
            </a:pPr>
            <a:endParaRPr lang="it-IT" sz="1700" dirty="0">
              <a:solidFill>
                <a:srgbClr val="F79646">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a:lnSpc>
                <a:spcPct val="180000"/>
              </a:lnSpc>
              <a:spcBef>
                <a:spcPct val="20000"/>
              </a:spcBef>
              <a:defRPr/>
            </a:pPr>
            <a:r>
              <a:rPr lang="it-IT" sz="1700"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Prof.sse</a:t>
            </a:r>
            <a:r>
              <a:rPr lang="it-IT" sz="1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0" algn="just">
              <a:spcBef>
                <a:spcPct val="20000"/>
              </a:spcBef>
              <a:defRPr/>
            </a:pPr>
            <a:r>
              <a:rPr lang="it-IT" sz="1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Redavid A., Referente CTI Osimo</a:t>
            </a:r>
          </a:p>
          <a:p>
            <a:pPr lvl="0" algn="just">
              <a:spcBef>
                <a:spcPct val="20000"/>
              </a:spcBef>
              <a:defRPr/>
            </a:pPr>
            <a:r>
              <a:rPr lang="it-IT" sz="1700"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Tasco</a:t>
            </a:r>
            <a:r>
              <a:rPr lang="it-IT" sz="1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Referente CTI Falconara Marittima</a:t>
            </a:r>
          </a:p>
          <a:p>
            <a:pPr lvl="0" algn="just">
              <a:spcBef>
                <a:spcPct val="20000"/>
              </a:spcBef>
              <a:defRPr/>
            </a:pPr>
            <a:r>
              <a:rPr lang="it-IT" sz="17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Lombardi E., Referente CTS Falconara Marittima</a:t>
            </a:r>
          </a:p>
        </p:txBody>
      </p:sp>
    </p:spTree>
    <p:extLst>
      <p:ext uri="{BB962C8B-B14F-4D97-AF65-F5344CB8AC3E}">
        <p14:creationId xmlns:p14="http://schemas.microsoft.com/office/powerpoint/2010/main" val="1949849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D6AED3-DF45-4785-9F4F-2E49059591B4}"/>
              </a:ext>
            </a:extLst>
          </p:cNvPr>
          <p:cNvSpPr>
            <a:spLocks noGrp="1"/>
          </p:cNvSpPr>
          <p:nvPr>
            <p:ph type="title"/>
          </p:nvPr>
        </p:nvSpPr>
        <p:spPr/>
        <p:txBody>
          <a:bodyPr/>
          <a:lstStyle/>
          <a:p>
            <a:r>
              <a:rPr lang="it-IT" b="1" dirty="0">
                <a:solidFill>
                  <a:srgbClr val="FF0000"/>
                </a:solidFill>
              </a:rPr>
              <a:t>STILE COGNITIVO E STILE DI APPRENDIMENTO</a:t>
            </a:r>
          </a:p>
        </p:txBody>
      </p:sp>
      <p:sp>
        <p:nvSpPr>
          <p:cNvPr id="3" name="Segnaposto contenuto 2">
            <a:extLst>
              <a:ext uri="{FF2B5EF4-FFF2-40B4-BE49-F238E27FC236}">
                <a16:creationId xmlns:a16="http://schemas.microsoft.com/office/drawing/2014/main" id="{C69589F1-693D-4C8B-993A-711CE12F9554}"/>
              </a:ext>
            </a:extLst>
          </p:cNvPr>
          <p:cNvSpPr>
            <a:spLocks noGrp="1"/>
          </p:cNvSpPr>
          <p:nvPr>
            <p:ph sz="half" idx="1"/>
          </p:nvPr>
        </p:nvSpPr>
        <p:spPr>
          <a:ln w="57150">
            <a:solidFill>
              <a:srgbClr val="0070C0"/>
            </a:solidFill>
          </a:ln>
        </p:spPr>
        <p:txBody>
          <a:bodyPr>
            <a:normAutofit fontScale="92500" lnSpcReduction="10000"/>
          </a:bodyPr>
          <a:lstStyle/>
          <a:p>
            <a:pPr marL="0" indent="0" algn="ctr">
              <a:buNone/>
            </a:pPr>
            <a:r>
              <a:rPr lang="it-IT" b="1" dirty="0">
                <a:solidFill>
                  <a:srgbClr val="FF0000"/>
                </a:solidFill>
              </a:rPr>
              <a:t>STILI COGNITIVI</a:t>
            </a:r>
          </a:p>
          <a:p>
            <a:pPr marL="0" indent="0">
              <a:buNone/>
            </a:pPr>
            <a:r>
              <a:rPr lang="it-IT" sz="3200" dirty="0"/>
              <a:t>Attitudini stabili, preferenze o strategie abituali caratteristiche del modo di percepire, pensare, ricordare, risolvere i problemi di una persona.</a:t>
            </a:r>
          </a:p>
          <a:p>
            <a:pPr marL="0" indent="0">
              <a:buNone/>
            </a:pPr>
            <a:r>
              <a:rPr lang="it-IT" sz="3200" dirty="0"/>
              <a:t>E’ il modo in cui il cervello elabora le informazioni cioè la tendenza costante a far uso di una data strategia</a:t>
            </a:r>
          </a:p>
        </p:txBody>
      </p:sp>
      <p:sp>
        <p:nvSpPr>
          <p:cNvPr id="4" name="Segnaposto contenuto 3">
            <a:extLst>
              <a:ext uri="{FF2B5EF4-FFF2-40B4-BE49-F238E27FC236}">
                <a16:creationId xmlns:a16="http://schemas.microsoft.com/office/drawing/2014/main" id="{5EA24039-8BB8-49A8-8B4F-310416A2B077}"/>
              </a:ext>
            </a:extLst>
          </p:cNvPr>
          <p:cNvSpPr>
            <a:spLocks noGrp="1"/>
          </p:cNvSpPr>
          <p:nvPr>
            <p:ph sz="half" idx="2"/>
          </p:nvPr>
        </p:nvSpPr>
        <p:spPr>
          <a:ln w="57150">
            <a:solidFill>
              <a:srgbClr val="0070C0"/>
            </a:solidFill>
          </a:ln>
        </p:spPr>
        <p:txBody>
          <a:bodyPr>
            <a:normAutofit fontScale="92500" lnSpcReduction="10000"/>
          </a:bodyPr>
          <a:lstStyle/>
          <a:p>
            <a:pPr marL="0" indent="0" algn="ctr">
              <a:buNone/>
            </a:pPr>
            <a:r>
              <a:rPr lang="it-IT" b="1" dirty="0">
                <a:solidFill>
                  <a:srgbClr val="FF0000"/>
                </a:solidFill>
              </a:rPr>
              <a:t>STILI DI APPRENDIMENTO</a:t>
            </a:r>
          </a:p>
          <a:p>
            <a:pPr marL="0" indent="0">
              <a:buNone/>
            </a:pPr>
            <a:r>
              <a:rPr lang="it-IT" sz="3600" dirty="0"/>
              <a:t>È l’approccio all’apprendimento preferito di una persona, il suo modo tipico e stabile di percepire, elaborare, immagazzinare e recuperare le informazioni</a:t>
            </a:r>
          </a:p>
        </p:txBody>
      </p:sp>
    </p:spTree>
    <p:extLst>
      <p:ext uri="{BB962C8B-B14F-4D97-AF65-F5344CB8AC3E}">
        <p14:creationId xmlns:p14="http://schemas.microsoft.com/office/powerpoint/2010/main" val="277466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9A2C71-A7A9-47F2-B1CA-0759C8C2A82E}"/>
              </a:ext>
            </a:extLst>
          </p:cNvPr>
          <p:cNvSpPr>
            <a:spLocks noGrp="1"/>
          </p:cNvSpPr>
          <p:nvPr>
            <p:ph type="title"/>
          </p:nvPr>
        </p:nvSpPr>
        <p:spPr/>
        <p:txBody>
          <a:bodyPr/>
          <a:lstStyle/>
          <a:p>
            <a:r>
              <a:rPr lang="it-IT" b="1" dirty="0">
                <a:solidFill>
                  <a:srgbClr val="FF0000"/>
                </a:solidFill>
              </a:rPr>
              <a:t>COSA E’ LO STILE DI INSEGNAMENTO?</a:t>
            </a:r>
          </a:p>
        </p:txBody>
      </p:sp>
      <p:sp>
        <p:nvSpPr>
          <p:cNvPr id="3" name="Segnaposto contenuto 2">
            <a:extLst>
              <a:ext uri="{FF2B5EF4-FFF2-40B4-BE49-F238E27FC236}">
                <a16:creationId xmlns:a16="http://schemas.microsoft.com/office/drawing/2014/main" id="{43E169F8-736F-4631-9138-3244C832FDBC}"/>
              </a:ext>
            </a:extLst>
          </p:cNvPr>
          <p:cNvSpPr>
            <a:spLocks noGrp="1"/>
          </p:cNvSpPr>
          <p:nvPr>
            <p:ph idx="1"/>
          </p:nvPr>
        </p:nvSpPr>
        <p:spPr>
          <a:xfrm>
            <a:off x="214604" y="1847153"/>
            <a:ext cx="11607282" cy="4329810"/>
          </a:xfrm>
        </p:spPr>
        <p:txBody>
          <a:bodyPr>
            <a:normAutofit lnSpcReduction="10000"/>
          </a:bodyPr>
          <a:lstStyle/>
          <a:p>
            <a:pPr marL="0" indent="0">
              <a:buNone/>
            </a:pPr>
            <a:r>
              <a:rPr lang="it-IT" dirty="0"/>
              <a:t>OGNI INDIVIDUO HA UNO STILE COGNITIVO E DI APPRENDIMENTO PERSONALE</a:t>
            </a:r>
          </a:p>
          <a:p>
            <a:pPr marL="0" indent="0">
              <a:buNone/>
            </a:pPr>
            <a:endParaRPr lang="it-IT" dirty="0"/>
          </a:p>
          <a:p>
            <a:pPr marL="0" indent="0">
              <a:buNone/>
            </a:pPr>
            <a:r>
              <a:rPr lang="it-IT" b="1" dirty="0"/>
              <a:t>IL DOCENTE</a:t>
            </a:r>
            <a:r>
              <a:rPr lang="it-IT" dirty="0"/>
              <a:t>:</a:t>
            </a:r>
          </a:p>
          <a:p>
            <a:pPr>
              <a:buFont typeface="Wingdings" panose="05000000000000000000" pitchFamily="2" charset="2"/>
              <a:buChar char="v"/>
            </a:pPr>
            <a:r>
              <a:rPr lang="it-IT" dirty="0"/>
              <a:t>PRIVILEGIA IL MODELLO DI INSEGNAMENTO PIU’ CONFACENTE AL PROPRIO STILE COGNITIVO, ALLE ESPERIENZE VISSUTE COME STUDENTE E COME INSEGNANTE, ALLE PROPRIE ASPETTATIVE E CAPACITA’</a:t>
            </a:r>
          </a:p>
          <a:p>
            <a:pPr>
              <a:buFont typeface="Wingdings" panose="05000000000000000000" pitchFamily="2" charset="2"/>
              <a:buChar char="v"/>
            </a:pPr>
            <a:r>
              <a:rPr lang="it-IT" dirty="0"/>
              <a:t>TENDE A RIPRODURRE SPONTANEAMENTE IL PROPRIO STILE DI APPRENDIMENTO</a:t>
            </a:r>
          </a:p>
          <a:p>
            <a:pPr>
              <a:buFont typeface="Wingdings" panose="05000000000000000000" pitchFamily="2" charset="2"/>
              <a:buChar char="v"/>
            </a:pPr>
            <a:r>
              <a:rPr lang="it-IT" dirty="0"/>
              <a:t> SPERIMENTA STRATEGIE DIVERSE DI INSEGNAMENTO PER FACILITARE L’APPRENDIMENTO DI TUTTI GLI STUDENTI</a:t>
            </a:r>
          </a:p>
        </p:txBody>
      </p:sp>
      <p:pic>
        <p:nvPicPr>
          <p:cNvPr id="4" name="Immagine 3">
            <a:extLst>
              <a:ext uri="{FF2B5EF4-FFF2-40B4-BE49-F238E27FC236}">
                <a16:creationId xmlns:a16="http://schemas.microsoft.com/office/drawing/2014/main" id="{36042B5B-8B57-43AD-BFE3-0963483AB568}"/>
              </a:ext>
            </a:extLst>
          </p:cNvPr>
          <p:cNvPicPr>
            <a:picLocks noChangeAspect="1"/>
          </p:cNvPicPr>
          <p:nvPr/>
        </p:nvPicPr>
        <p:blipFill>
          <a:blip r:embed="rId2"/>
          <a:stretch>
            <a:fillRect/>
          </a:stretch>
        </p:blipFill>
        <p:spPr>
          <a:xfrm>
            <a:off x="10183392" y="130427"/>
            <a:ext cx="1638494" cy="1638494"/>
          </a:xfrm>
          <a:prstGeom prst="rect">
            <a:avLst/>
          </a:prstGeom>
        </p:spPr>
      </p:pic>
    </p:spTree>
    <p:extLst>
      <p:ext uri="{BB962C8B-B14F-4D97-AF65-F5344CB8AC3E}">
        <p14:creationId xmlns:p14="http://schemas.microsoft.com/office/powerpoint/2010/main" val="268917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994DE-CDAD-4CE2-9249-5E32D71A785E}"/>
              </a:ext>
            </a:extLst>
          </p:cNvPr>
          <p:cNvSpPr>
            <a:spLocks noGrp="1"/>
          </p:cNvSpPr>
          <p:nvPr>
            <p:ph type="title"/>
          </p:nvPr>
        </p:nvSpPr>
        <p:spPr/>
        <p:txBody>
          <a:bodyPr/>
          <a:lstStyle/>
          <a:p>
            <a:r>
              <a:rPr lang="it-IT" dirty="0">
                <a:solidFill>
                  <a:srgbClr val="FF0000"/>
                </a:solidFill>
              </a:rPr>
              <a:t>ALCUNI STILI DI INSEGNAMENTO…. </a:t>
            </a:r>
          </a:p>
        </p:txBody>
      </p:sp>
      <p:sp>
        <p:nvSpPr>
          <p:cNvPr id="3" name="Segnaposto contenuto 2">
            <a:extLst>
              <a:ext uri="{FF2B5EF4-FFF2-40B4-BE49-F238E27FC236}">
                <a16:creationId xmlns:a16="http://schemas.microsoft.com/office/drawing/2014/main" id="{D5C7EC59-717B-49C2-AFEA-619CE01176D5}"/>
              </a:ext>
            </a:extLst>
          </p:cNvPr>
          <p:cNvSpPr>
            <a:spLocks noGrp="1"/>
          </p:cNvSpPr>
          <p:nvPr>
            <p:ph idx="1"/>
          </p:nvPr>
        </p:nvSpPr>
        <p:spPr>
          <a:xfrm>
            <a:off x="390330" y="1471062"/>
            <a:ext cx="3192624" cy="4351338"/>
          </a:xfrm>
        </p:spPr>
        <p:txBody>
          <a:bodyPr/>
          <a:lstStyle/>
          <a:p>
            <a:r>
              <a:rPr lang="it-IT" dirty="0"/>
              <a:t>DIRETTIVO</a:t>
            </a:r>
          </a:p>
          <a:p>
            <a:r>
              <a:rPr lang="it-IT" dirty="0"/>
              <a:t>DEMOCRATICO</a:t>
            </a:r>
          </a:p>
          <a:p>
            <a:r>
              <a:rPr lang="it-IT" dirty="0"/>
              <a:t>PARTECIPATICO</a:t>
            </a:r>
          </a:p>
          <a:p>
            <a:r>
              <a:rPr lang="it-IT" dirty="0"/>
              <a:t>COMPETITIVO</a:t>
            </a:r>
          </a:p>
          <a:p>
            <a:r>
              <a:rPr lang="it-IT" dirty="0"/>
              <a:t>COLLABORATIVO</a:t>
            </a:r>
          </a:p>
          <a:p>
            <a:r>
              <a:rPr lang="it-IT" dirty="0"/>
              <a:t>LASSISTA….</a:t>
            </a:r>
          </a:p>
        </p:txBody>
      </p:sp>
      <p:pic>
        <p:nvPicPr>
          <p:cNvPr id="4" name="Immagine 3">
            <a:extLst>
              <a:ext uri="{FF2B5EF4-FFF2-40B4-BE49-F238E27FC236}">
                <a16:creationId xmlns:a16="http://schemas.microsoft.com/office/drawing/2014/main" id="{9B58E517-9723-422D-A12F-13ACA8B72E31}"/>
              </a:ext>
            </a:extLst>
          </p:cNvPr>
          <p:cNvPicPr>
            <a:picLocks noChangeAspect="1"/>
          </p:cNvPicPr>
          <p:nvPr/>
        </p:nvPicPr>
        <p:blipFill>
          <a:blip r:embed="rId2"/>
          <a:stretch>
            <a:fillRect/>
          </a:stretch>
        </p:blipFill>
        <p:spPr>
          <a:xfrm>
            <a:off x="8365768" y="1538142"/>
            <a:ext cx="2495550" cy="1828800"/>
          </a:xfrm>
          <a:prstGeom prst="rect">
            <a:avLst/>
          </a:prstGeom>
        </p:spPr>
      </p:pic>
      <p:pic>
        <p:nvPicPr>
          <p:cNvPr id="5" name="Immagine 4">
            <a:extLst>
              <a:ext uri="{FF2B5EF4-FFF2-40B4-BE49-F238E27FC236}">
                <a16:creationId xmlns:a16="http://schemas.microsoft.com/office/drawing/2014/main" id="{AE060364-8352-42B3-9370-3B7168A80C69}"/>
              </a:ext>
            </a:extLst>
          </p:cNvPr>
          <p:cNvPicPr>
            <a:picLocks noChangeAspect="1"/>
          </p:cNvPicPr>
          <p:nvPr/>
        </p:nvPicPr>
        <p:blipFill>
          <a:blip r:embed="rId3"/>
          <a:stretch>
            <a:fillRect/>
          </a:stretch>
        </p:blipFill>
        <p:spPr>
          <a:xfrm>
            <a:off x="3674075" y="3214396"/>
            <a:ext cx="2476500" cy="1847850"/>
          </a:xfrm>
          <a:prstGeom prst="rect">
            <a:avLst/>
          </a:prstGeom>
        </p:spPr>
      </p:pic>
      <p:pic>
        <p:nvPicPr>
          <p:cNvPr id="6" name="Immagine 5">
            <a:extLst>
              <a:ext uri="{FF2B5EF4-FFF2-40B4-BE49-F238E27FC236}">
                <a16:creationId xmlns:a16="http://schemas.microsoft.com/office/drawing/2014/main" id="{600EF023-49C4-4115-B84C-D495CEF7EDD9}"/>
              </a:ext>
            </a:extLst>
          </p:cNvPr>
          <p:cNvPicPr>
            <a:picLocks noChangeAspect="1"/>
          </p:cNvPicPr>
          <p:nvPr/>
        </p:nvPicPr>
        <p:blipFill>
          <a:blip r:embed="rId4"/>
          <a:stretch>
            <a:fillRect/>
          </a:stretch>
        </p:blipFill>
        <p:spPr>
          <a:xfrm>
            <a:off x="4503254" y="1471062"/>
            <a:ext cx="2215106" cy="1501079"/>
          </a:xfrm>
          <a:prstGeom prst="rect">
            <a:avLst/>
          </a:prstGeom>
        </p:spPr>
      </p:pic>
      <p:pic>
        <p:nvPicPr>
          <p:cNvPr id="7" name="Immagine 6">
            <a:extLst>
              <a:ext uri="{FF2B5EF4-FFF2-40B4-BE49-F238E27FC236}">
                <a16:creationId xmlns:a16="http://schemas.microsoft.com/office/drawing/2014/main" id="{FB39232E-B6D4-4318-9792-83705FBCACEA}"/>
              </a:ext>
            </a:extLst>
          </p:cNvPr>
          <p:cNvPicPr>
            <a:picLocks noChangeAspect="1"/>
          </p:cNvPicPr>
          <p:nvPr/>
        </p:nvPicPr>
        <p:blipFill>
          <a:blip r:embed="rId5"/>
          <a:stretch>
            <a:fillRect/>
          </a:stretch>
        </p:blipFill>
        <p:spPr>
          <a:xfrm>
            <a:off x="553129" y="4873820"/>
            <a:ext cx="2867025" cy="1600200"/>
          </a:xfrm>
          <a:prstGeom prst="rect">
            <a:avLst/>
          </a:prstGeom>
        </p:spPr>
      </p:pic>
      <p:pic>
        <p:nvPicPr>
          <p:cNvPr id="8" name="Immagine 7">
            <a:extLst>
              <a:ext uri="{FF2B5EF4-FFF2-40B4-BE49-F238E27FC236}">
                <a16:creationId xmlns:a16="http://schemas.microsoft.com/office/drawing/2014/main" id="{59674073-C762-4F4A-A3D3-20C90DC44818}"/>
              </a:ext>
            </a:extLst>
          </p:cNvPr>
          <p:cNvPicPr>
            <a:picLocks noChangeAspect="1"/>
          </p:cNvPicPr>
          <p:nvPr/>
        </p:nvPicPr>
        <p:blipFill>
          <a:blip r:embed="rId6"/>
          <a:stretch>
            <a:fillRect/>
          </a:stretch>
        </p:blipFill>
        <p:spPr>
          <a:xfrm>
            <a:off x="8880996" y="4268561"/>
            <a:ext cx="2476500" cy="1847850"/>
          </a:xfrm>
          <a:prstGeom prst="rect">
            <a:avLst/>
          </a:prstGeom>
        </p:spPr>
      </p:pic>
      <p:pic>
        <p:nvPicPr>
          <p:cNvPr id="9" name="Immagine 8">
            <a:extLst>
              <a:ext uri="{FF2B5EF4-FFF2-40B4-BE49-F238E27FC236}">
                <a16:creationId xmlns:a16="http://schemas.microsoft.com/office/drawing/2014/main" id="{0530EEE0-17AA-45AF-AB22-C32C6D0E7EB0}"/>
              </a:ext>
            </a:extLst>
          </p:cNvPr>
          <p:cNvPicPr>
            <a:picLocks noChangeAspect="1"/>
          </p:cNvPicPr>
          <p:nvPr/>
        </p:nvPicPr>
        <p:blipFill>
          <a:blip r:embed="rId7"/>
          <a:stretch>
            <a:fillRect/>
          </a:stretch>
        </p:blipFill>
        <p:spPr>
          <a:xfrm>
            <a:off x="6465923" y="4138321"/>
            <a:ext cx="2143125" cy="2143125"/>
          </a:xfrm>
          <a:prstGeom prst="rect">
            <a:avLst/>
          </a:prstGeom>
        </p:spPr>
      </p:pic>
    </p:spTree>
    <p:extLst>
      <p:ext uri="{BB962C8B-B14F-4D97-AF65-F5344CB8AC3E}">
        <p14:creationId xmlns:p14="http://schemas.microsoft.com/office/powerpoint/2010/main" val="336424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69AAE-F490-415E-B8EA-8B0840171EB8}"/>
              </a:ext>
            </a:extLst>
          </p:cNvPr>
          <p:cNvSpPr>
            <a:spLocks noGrp="1"/>
          </p:cNvSpPr>
          <p:nvPr>
            <p:ph type="title"/>
          </p:nvPr>
        </p:nvSpPr>
        <p:spPr>
          <a:xfrm>
            <a:off x="172280" y="169183"/>
            <a:ext cx="11847440" cy="823912"/>
          </a:xfrm>
        </p:spPr>
        <p:txBody>
          <a:bodyPr/>
          <a:lstStyle/>
          <a:p>
            <a:r>
              <a:rPr lang="it-IT" sz="2400" b="1" dirty="0">
                <a:solidFill>
                  <a:srgbClr val="FF0000"/>
                </a:solidFill>
              </a:rPr>
              <a:t>LA QUALITÀ DELL'APPRENDIMENTO DIPENDE MOLTO DAL MODO DI PORSI DELL'INSEGNANTE.</a:t>
            </a:r>
            <a:r>
              <a:rPr lang="it-IT" dirty="0"/>
              <a:t> </a:t>
            </a:r>
          </a:p>
        </p:txBody>
      </p:sp>
      <p:sp>
        <p:nvSpPr>
          <p:cNvPr id="3" name="Segnaposto testo 2">
            <a:extLst>
              <a:ext uri="{FF2B5EF4-FFF2-40B4-BE49-F238E27FC236}">
                <a16:creationId xmlns:a16="http://schemas.microsoft.com/office/drawing/2014/main" id="{70E5F7C3-79DD-45A2-BC74-2829821E08D0}"/>
              </a:ext>
            </a:extLst>
          </p:cNvPr>
          <p:cNvSpPr>
            <a:spLocks noGrp="1"/>
          </p:cNvSpPr>
          <p:nvPr>
            <p:ph type="body" idx="1"/>
          </p:nvPr>
        </p:nvSpPr>
        <p:spPr>
          <a:xfrm>
            <a:off x="419878" y="1004078"/>
            <a:ext cx="3542386" cy="823912"/>
          </a:xfrm>
          <a:ln>
            <a:solidFill>
              <a:srgbClr val="0070C0"/>
            </a:solidFill>
          </a:ln>
        </p:spPr>
        <p:txBody>
          <a:bodyPr/>
          <a:lstStyle/>
          <a:p>
            <a:r>
              <a:rPr lang="it-IT" dirty="0"/>
              <a:t>STILE DI INSEGNAMENTO</a:t>
            </a:r>
          </a:p>
        </p:txBody>
      </p:sp>
      <p:sp>
        <p:nvSpPr>
          <p:cNvPr id="4" name="Segnaposto contenuto 3">
            <a:extLst>
              <a:ext uri="{FF2B5EF4-FFF2-40B4-BE49-F238E27FC236}">
                <a16:creationId xmlns:a16="http://schemas.microsoft.com/office/drawing/2014/main" id="{BDDB732E-1342-4BFD-AF34-073F5DCE0E85}"/>
              </a:ext>
            </a:extLst>
          </p:cNvPr>
          <p:cNvSpPr>
            <a:spLocks noGrp="1"/>
          </p:cNvSpPr>
          <p:nvPr>
            <p:ph sz="half" idx="2"/>
          </p:nvPr>
        </p:nvSpPr>
        <p:spPr>
          <a:xfrm>
            <a:off x="419878" y="1982561"/>
            <a:ext cx="3542386" cy="4207102"/>
          </a:xfrm>
          <a:ln>
            <a:noFill/>
          </a:ln>
        </p:spPr>
        <p:txBody>
          <a:bodyPr>
            <a:normAutofit fontScale="92500" lnSpcReduction="20000"/>
          </a:bodyPr>
          <a:lstStyle/>
          <a:p>
            <a:pPr marL="0" indent="0">
              <a:buNone/>
            </a:pPr>
            <a:r>
              <a:rPr lang="it-IT" dirty="0"/>
              <a:t>VERBALE</a:t>
            </a:r>
          </a:p>
          <a:p>
            <a:pPr marL="0" indent="0">
              <a:buNone/>
            </a:pPr>
            <a:r>
              <a:rPr lang="it-IT" dirty="0"/>
              <a:t>VISULALE</a:t>
            </a:r>
          </a:p>
          <a:p>
            <a:pPr marL="0" indent="0">
              <a:buNone/>
            </a:pPr>
            <a:endParaRPr lang="it-IT" dirty="0"/>
          </a:p>
          <a:p>
            <a:pPr marL="0" indent="0">
              <a:buNone/>
            </a:pPr>
            <a:r>
              <a:rPr lang="it-IT" dirty="0"/>
              <a:t>GLOBALE</a:t>
            </a:r>
          </a:p>
          <a:p>
            <a:pPr marL="0" indent="0">
              <a:buNone/>
            </a:pPr>
            <a:endParaRPr lang="it-IT" dirty="0"/>
          </a:p>
          <a:p>
            <a:pPr marL="0" indent="0">
              <a:buNone/>
            </a:pPr>
            <a:r>
              <a:rPr lang="it-IT" dirty="0"/>
              <a:t>ANALITICO</a:t>
            </a:r>
          </a:p>
          <a:p>
            <a:pPr marL="0" indent="0">
              <a:buNone/>
            </a:pPr>
            <a:r>
              <a:rPr lang="it-IT" dirty="0"/>
              <a:t>SISTEMATICO</a:t>
            </a:r>
          </a:p>
          <a:p>
            <a:pPr marL="0" indent="0">
              <a:buNone/>
            </a:pPr>
            <a:endParaRPr lang="it-IT" dirty="0"/>
          </a:p>
          <a:p>
            <a:pPr marL="0" indent="0">
              <a:buNone/>
            </a:pPr>
            <a:r>
              <a:rPr lang="it-IT" dirty="0"/>
              <a:t>INTUITIVO</a:t>
            </a:r>
          </a:p>
        </p:txBody>
      </p:sp>
      <p:sp>
        <p:nvSpPr>
          <p:cNvPr id="5" name="Segnaposto testo 4">
            <a:extLst>
              <a:ext uri="{FF2B5EF4-FFF2-40B4-BE49-F238E27FC236}">
                <a16:creationId xmlns:a16="http://schemas.microsoft.com/office/drawing/2014/main" id="{153FF193-CB70-46CD-8F85-9886D05A0290}"/>
              </a:ext>
            </a:extLst>
          </p:cNvPr>
          <p:cNvSpPr>
            <a:spLocks noGrp="1"/>
          </p:cNvSpPr>
          <p:nvPr>
            <p:ph type="body" sz="quarter" idx="3"/>
          </p:nvPr>
        </p:nvSpPr>
        <p:spPr>
          <a:xfrm>
            <a:off x="4386469" y="993095"/>
            <a:ext cx="7633251" cy="823912"/>
          </a:xfrm>
          <a:ln>
            <a:solidFill>
              <a:srgbClr val="0070C0"/>
            </a:solidFill>
          </a:ln>
        </p:spPr>
        <p:txBody>
          <a:bodyPr/>
          <a:lstStyle/>
          <a:p>
            <a:pPr algn="ctr"/>
            <a:r>
              <a:rPr lang="it-IT" dirty="0"/>
              <a:t>NELLE SPIEGAZIONI L’INSEGNANTE</a:t>
            </a:r>
          </a:p>
        </p:txBody>
      </p:sp>
      <p:sp>
        <p:nvSpPr>
          <p:cNvPr id="6" name="Segnaposto contenuto 5">
            <a:extLst>
              <a:ext uri="{FF2B5EF4-FFF2-40B4-BE49-F238E27FC236}">
                <a16:creationId xmlns:a16="http://schemas.microsoft.com/office/drawing/2014/main" id="{71B52C31-9293-4D6F-B5BC-037AB3B0B98E}"/>
              </a:ext>
            </a:extLst>
          </p:cNvPr>
          <p:cNvSpPr>
            <a:spLocks noGrp="1"/>
          </p:cNvSpPr>
          <p:nvPr>
            <p:ph sz="quarter" idx="4"/>
          </p:nvPr>
        </p:nvSpPr>
        <p:spPr>
          <a:xfrm>
            <a:off x="4386470" y="1982561"/>
            <a:ext cx="7633252" cy="4207102"/>
          </a:xfrm>
          <a:ln>
            <a:noFill/>
          </a:ln>
        </p:spPr>
        <p:txBody>
          <a:bodyPr>
            <a:normAutofit fontScale="92500" lnSpcReduction="20000"/>
          </a:bodyPr>
          <a:lstStyle/>
          <a:p>
            <a:pPr marL="0" indent="0">
              <a:buNone/>
            </a:pPr>
            <a:r>
              <a:rPr lang="it-IT" dirty="0"/>
              <a:t>usa le parole e fa riferimento al testo scritto</a:t>
            </a:r>
          </a:p>
          <a:p>
            <a:pPr marL="0" indent="0">
              <a:buNone/>
            </a:pPr>
            <a:r>
              <a:rPr lang="it-IT" dirty="0"/>
              <a:t>usa immagini, mappe, schemi, lavagna e fa riferimento agli aspetti iconici del testo</a:t>
            </a:r>
          </a:p>
          <a:p>
            <a:pPr marL="0" indent="0">
              <a:buNone/>
            </a:pPr>
            <a:r>
              <a:rPr lang="it-IT" dirty="0"/>
              <a:t>si focalizza su un'idea generale, attiva le conoscenze pregresse dell'argomento e definisce </a:t>
            </a:r>
            <a:r>
              <a:rPr lang="it-IT" dirty="0" err="1"/>
              <a:t>macrorelazioni</a:t>
            </a:r>
            <a:endParaRPr lang="it-IT" dirty="0"/>
          </a:p>
          <a:p>
            <a:pPr marL="0" indent="0">
              <a:buNone/>
            </a:pPr>
            <a:r>
              <a:rPr lang="it-IT" dirty="0"/>
              <a:t>parte dai dettagli e declina un aspetto per volta </a:t>
            </a:r>
          </a:p>
          <a:p>
            <a:pPr marL="0" indent="0">
              <a:buNone/>
            </a:pPr>
            <a:endParaRPr lang="it-IT" dirty="0"/>
          </a:p>
          <a:p>
            <a:pPr marL="0" indent="0">
              <a:buNone/>
            </a:pPr>
            <a:r>
              <a:rPr lang="it-IT" dirty="0"/>
              <a:t>segue in maniera dettagliata la scaletta degli argomenti</a:t>
            </a:r>
          </a:p>
          <a:p>
            <a:pPr marL="0" indent="0">
              <a:buNone/>
            </a:pPr>
            <a:endParaRPr lang="it-IT" dirty="0"/>
          </a:p>
          <a:p>
            <a:pPr marL="0" indent="0">
              <a:buNone/>
            </a:pPr>
            <a:r>
              <a:rPr lang="it-IT" dirty="0"/>
              <a:t>segue a linee generali la saletta degli argomenti, modificandola sulla base dei rimandi degli alunni</a:t>
            </a:r>
          </a:p>
        </p:txBody>
      </p:sp>
      <p:sp>
        <p:nvSpPr>
          <p:cNvPr id="7" name="Freccia a destra 6">
            <a:extLst>
              <a:ext uri="{FF2B5EF4-FFF2-40B4-BE49-F238E27FC236}">
                <a16:creationId xmlns:a16="http://schemas.microsoft.com/office/drawing/2014/main" id="{94FE7367-99D7-4FA6-A9FD-83575664DD6C}"/>
              </a:ext>
            </a:extLst>
          </p:cNvPr>
          <p:cNvSpPr/>
          <p:nvPr/>
        </p:nvSpPr>
        <p:spPr>
          <a:xfrm flipV="1">
            <a:off x="2573766" y="2087946"/>
            <a:ext cx="180729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E7D36DB6-5550-4925-B7FE-A097BB9F38AB}"/>
              </a:ext>
            </a:extLst>
          </p:cNvPr>
          <p:cNvSpPr/>
          <p:nvPr/>
        </p:nvSpPr>
        <p:spPr>
          <a:xfrm>
            <a:off x="2573766" y="3204376"/>
            <a:ext cx="18018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C944CD70-1601-4B26-B647-EF45746A7128}"/>
              </a:ext>
            </a:extLst>
          </p:cNvPr>
          <p:cNvSpPr/>
          <p:nvPr/>
        </p:nvSpPr>
        <p:spPr>
          <a:xfrm flipV="1">
            <a:off x="2573766" y="2521692"/>
            <a:ext cx="18018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77942685-CDBD-4415-A685-A8FD9C661620}"/>
              </a:ext>
            </a:extLst>
          </p:cNvPr>
          <p:cNvSpPr/>
          <p:nvPr/>
        </p:nvSpPr>
        <p:spPr>
          <a:xfrm>
            <a:off x="2621974" y="3995481"/>
            <a:ext cx="179648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a:extLst>
              <a:ext uri="{FF2B5EF4-FFF2-40B4-BE49-F238E27FC236}">
                <a16:creationId xmlns:a16="http://schemas.microsoft.com/office/drawing/2014/main" id="{4B61F1E8-F4B7-4838-B7D5-53A82B1B820B}"/>
              </a:ext>
            </a:extLst>
          </p:cNvPr>
          <p:cNvSpPr/>
          <p:nvPr/>
        </p:nvSpPr>
        <p:spPr>
          <a:xfrm flipV="1">
            <a:off x="2573766" y="4637916"/>
            <a:ext cx="189289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8B90071C-36F5-40BB-BE8E-6FDB34DE6F06}"/>
              </a:ext>
            </a:extLst>
          </p:cNvPr>
          <p:cNvSpPr/>
          <p:nvPr/>
        </p:nvSpPr>
        <p:spPr>
          <a:xfrm flipV="1">
            <a:off x="2579173" y="5474740"/>
            <a:ext cx="189289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243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994DE-CDAD-4CE2-9249-5E32D71A785E}"/>
              </a:ext>
            </a:extLst>
          </p:cNvPr>
          <p:cNvSpPr>
            <a:spLocks noGrp="1"/>
          </p:cNvSpPr>
          <p:nvPr>
            <p:ph type="title"/>
          </p:nvPr>
        </p:nvSpPr>
        <p:spPr>
          <a:xfrm>
            <a:off x="720754" y="188957"/>
            <a:ext cx="10515600" cy="809334"/>
          </a:xfrm>
        </p:spPr>
        <p:txBody>
          <a:bodyPr/>
          <a:lstStyle/>
          <a:p>
            <a:pPr algn="ctr"/>
            <a:r>
              <a:rPr lang="it-IT" b="1" dirty="0">
                <a:solidFill>
                  <a:srgbClr val="00B050"/>
                </a:solidFill>
              </a:rPr>
              <a:t>STILI DIDATTICI </a:t>
            </a:r>
          </a:p>
        </p:txBody>
      </p:sp>
      <p:sp>
        <p:nvSpPr>
          <p:cNvPr id="3" name="Segnaposto contenuto 2">
            <a:extLst>
              <a:ext uri="{FF2B5EF4-FFF2-40B4-BE49-F238E27FC236}">
                <a16:creationId xmlns:a16="http://schemas.microsoft.com/office/drawing/2014/main" id="{D5C7EC59-717B-49C2-AFEA-619CE01176D5}"/>
              </a:ext>
            </a:extLst>
          </p:cNvPr>
          <p:cNvSpPr>
            <a:spLocks noGrp="1"/>
          </p:cNvSpPr>
          <p:nvPr>
            <p:ph idx="1"/>
          </p:nvPr>
        </p:nvSpPr>
        <p:spPr>
          <a:xfrm>
            <a:off x="167780" y="1115736"/>
            <a:ext cx="11836866" cy="5553307"/>
          </a:xfrm>
        </p:spPr>
        <p:txBody>
          <a:bodyPr>
            <a:normAutofit lnSpcReduction="10000"/>
          </a:bodyPr>
          <a:lstStyle/>
          <a:p>
            <a:pPr algn="just">
              <a:buClrTx/>
              <a:buFont typeface="Wingdings" panose="05000000000000000000" pitchFamily="2" charset="2"/>
              <a:buChar char="§"/>
            </a:pPr>
            <a:r>
              <a:rPr lang="it-IT" altLang="it-IT" dirty="0">
                <a:solidFill>
                  <a:srgbClr val="000000"/>
                </a:solidFill>
                <a:latin typeface="Arial Narrow" panose="020B0606020202030204" pitchFamily="34" charset="0"/>
              </a:rPr>
              <a:t>Alternare forme didattiche plurali (argomentazione, descrizione, narrazione, accesso a fonti, consultazioni, forme dialogiche, preventive domande, predizioni, antefatti, ecc.),</a:t>
            </a:r>
          </a:p>
          <a:p>
            <a:pPr algn="just">
              <a:buClrTx/>
              <a:buFont typeface="Wingdings" panose="05000000000000000000" pitchFamily="2" charset="2"/>
              <a:buChar char="§"/>
            </a:pPr>
            <a:r>
              <a:rPr lang="it-IT" altLang="it-IT" dirty="0">
                <a:solidFill>
                  <a:srgbClr val="000000"/>
                </a:solidFill>
                <a:latin typeface="Arial Narrow" panose="020B0606020202030204" pitchFamily="34" charset="0"/>
              </a:rPr>
              <a:t>Corredare le comunicazioni didattiche (spiegazioni, narrazioni, ricerche, ecc.) con richiami delle conoscenze pregresse, anticipazioni del tema, riflessione sui titoli, marcatura del lessico specifico, brevi sunti/didascalie, definizioni concettuali brevi, ecc.,</a:t>
            </a:r>
          </a:p>
          <a:p>
            <a:pPr algn="just">
              <a:buClrTx/>
              <a:buFont typeface="Wingdings" panose="05000000000000000000" pitchFamily="2" charset="2"/>
              <a:buChar char="§"/>
            </a:pPr>
            <a:r>
              <a:rPr lang="it-IT" altLang="it-IT" dirty="0">
                <a:solidFill>
                  <a:srgbClr val="000000"/>
                </a:solidFill>
                <a:latin typeface="Arial Narrow" panose="020B0606020202030204" pitchFamily="34" charset="0"/>
              </a:rPr>
              <a:t>Utilizzare mediatori didattici iconici (forme comunicative supportate da illustrazioni, mappe, diagrammi, schemi, tabelle, linee del tempo, ecc.),</a:t>
            </a:r>
          </a:p>
          <a:p>
            <a:pPr algn="just">
              <a:buClrTx/>
              <a:buFont typeface="Wingdings" panose="05000000000000000000" pitchFamily="2" charset="2"/>
              <a:buChar char="§"/>
            </a:pPr>
            <a:r>
              <a:rPr lang="it-IT" altLang="it-IT" dirty="0">
                <a:solidFill>
                  <a:srgbClr val="000000"/>
                </a:solidFill>
                <a:latin typeface="Arial Narrow" panose="020B0606020202030204" pitchFamily="34" charset="0"/>
              </a:rPr>
              <a:t>Utilizzare mediatori sintetici  (schemini, parole-chiave, didascalie, mappe concettuali, ecc.),</a:t>
            </a:r>
          </a:p>
          <a:p>
            <a:pPr algn="just">
              <a:buClrTx/>
              <a:buFont typeface="Wingdings" panose="05000000000000000000" pitchFamily="2" charset="2"/>
              <a:buChar char="§"/>
            </a:pPr>
            <a:r>
              <a:rPr lang="it-IT" altLang="it-IT" dirty="0">
                <a:solidFill>
                  <a:srgbClr val="000000"/>
                </a:solidFill>
                <a:latin typeface="Arial Narrow" panose="020B0606020202030204" pitchFamily="34" charset="0"/>
              </a:rPr>
              <a:t>Condurre comunicazioni orali brevi, intercalate da pause tecniche di recupero cognitivo  o rinforzo,</a:t>
            </a:r>
          </a:p>
          <a:p>
            <a:pPr algn="just">
              <a:buClrTx/>
              <a:buFont typeface="Wingdings" panose="05000000000000000000" pitchFamily="2" charset="2"/>
              <a:buChar char="§"/>
            </a:pPr>
            <a:r>
              <a:rPr lang="it-IT" altLang="it-IT" dirty="0">
                <a:solidFill>
                  <a:srgbClr val="000000"/>
                </a:solidFill>
                <a:latin typeface="Arial Narrow" panose="020B0606020202030204" pitchFamily="34" charset="0"/>
              </a:rPr>
              <a:t>Non interrompere i compiti durante la esecuzione ma correggere a scadenze (al completamento del tutto o di una parte).</a:t>
            </a:r>
          </a:p>
          <a:p>
            <a:pPr algn="just">
              <a:buClrTx/>
              <a:buFontTx/>
              <a:buNone/>
            </a:pPr>
            <a:endParaRPr lang="it-IT" altLang="it-IT" dirty="0">
              <a:solidFill>
                <a:srgbClr val="000000"/>
              </a:solidFill>
              <a:latin typeface="Arial Narrow" panose="020B0606020202030204" pitchFamily="34" charset="0"/>
            </a:endParaRPr>
          </a:p>
          <a:p>
            <a:pPr marL="0" indent="0">
              <a:buNone/>
            </a:pPr>
            <a:endParaRPr lang="it-IT" dirty="0"/>
          </a:p>
        </p:txBody>
      </p:sp>
    </p:spTree>
    <p:extLst>
      <p:ext uri="{BB962C8B-B14F-4D97-AF65-F5344CB8AC3E}">
        <p14:creationId xmlns:p14="http://schemas.microsoft.com/office/powerpoint/2010/main" val="265290674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2246</Words>
  <Application>Microsoft Office PowerPoint</Application>
  <PresentationFormat>Widescreen</PresentationFormat>
  <Paragraphs>320</Paragraphs>
  <Slides>42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42</vt:i4>
      </vt:variant>
    </vt:vector>
  </HeadingPairs>
  <TitlesOfParts>
    <vt:vector size="50" baseType="lpstr">
      <vt:lpstr>Arial</vt:lpstr>
      <vt:lpstr>Arial Narrow</vt:lpstr>
      <vt:lpstr>Calibri</vt:lpstr>
      <vt:lpstr>Calibri Light</vt:lpstr>
      <vt:lpstr>Comic Sans MS</vt:lpstr>
      <vt:lpstr>Times New Roman</vt:lpstr>
      <vt:lpstr>Wingdings</vt:lpstr>
      <vt:lpstr>Tema di Office</vt:lpstr>
      <vt:lpstr>GLI STILI COGNITIVI, DI APPRENDIMENTO E DI INSEGNAMENTO</vt:lpstr>
      <vt:lpstr>Ogni individuo ha…..</vt:lpstr>
      <vt:lpstr>PERCHE’ GLI STILI?</vt:lpstr>
      <vt:lpstr>Presentazione standard di PowerPoint</vt:lpstr>
      <vt:lpstr>STILE COGNITIVO E STILE DI APPRENDIMENTO</vt:lpstr>
      <vt:lpstr>COSA E’ LO STILE DI INSEGNAMENTO?</vt:lpstr>
      <vt:lpstr>ALCUNI STILI DI INSEGNAMENTO…. </vt:lpstr>
      <vt:lpstr>LA QUALITÀ DELL'APPRENDIMENTO DIPENDE MOLTO DAL MODO DI PORSI DELL'INSEGNANTE. </vt:lpstr>
      <vt:lpstr>STILI DIDATTICI </vt:lpstr>
      <vt:lpstr>STRUMENTI COMPENSATIVI </vt:lpstr>
      <vt:lpstr>MISURE DISPENSATIVE </vt:lpstr>
      <vt:lpstr>Tipologia di presentazione consigliata per  le PROVE SCRITTE (prove equipollenti)</vt:lpstr>
      <vt:lpstr>L’INSEGNAMENTO INCLUSIVO </vt:lpstr>
      <vt:lpstr>L’INSEGNAMENTO INCLUSIVO </vt:lpstr>
      <vt:lpstr>INDIVIDUALIZZAZIONE E PERSONALIZZAZIONE</vt:lpstr>
      <vt:lpstr>Il Metodo di STUDIO</vt:lpstr>
      <vt:lpstr>COSA SIGNICA STUDIARE</vt:lpstr>
      <vt:lpstr>PERCHE’ STUDIARE?</vt:lpstr>
      <vt:lpstr>Esistono motivazioni interne ed esterne. </vt:lpstr>
      <vt:lpstr>Esistono motivazioni a breve e a lungo termine: </vt:lpstr>
      <vt:lpstr>Ricompense e Punizioni </vt:lpstr>
      <vt:lpstr>SOSTENERE LA VOLONTA’ </vt:lpstr>
      <vt:lpstr>CERVELLO E MEMORIA </vt:lpstr>
      <vt:lpstr>GLI STILI DI APPRENDIMENTO </vt:lpstr>
      <vt:lpstr>GLI STILI COGNITIVI</vt:lpstr>
      <vt:lpstr>Presentazione standard di PowerPoint</vt:lpstr>
      <vt:lpstr>Presentazione standard di PowerPoint</vt:lpstr>
      <vt:lpstr>Presentazione standard di PowerPoint</vt:lpstr>
      <vt:lpstr>Presentazione standard di PowerPoint</vt:lpstr>
      <vt:lpstr>I NOSTRI SENSI</vt:lpstr>
      <vt:lpstr>ANALITICO E GLOBALE</vt:lpstr>
      <vt:lpstr>COME ORGANIZZARE LO STUDIO IN CLASSE</vt:lpstr>
      <vt:lpstr>COME ORGANIZZARE LO STUDIO IN CLASSE</vt:lpstr>
      <vt:lpstr>COME ORGANIZZARE LO STUDIO IN CLASSE</vt:lpstr>
      <vt:lpstr>PRENDERE APPUNTI</vt:lpstr>
      <vt:lpstr>LE STRATEGIE DI LETTURA</vt:lpstr>
      <vt:lpstr>LE STRATEGIE DI LETTURA</vt:lpstr>
      <vt:lpstr>SOTTOLINEARE</vt:lpstr>
      <vt:lpstr>Come si SOTTOLINEA?</vt:lpstr>
      <vt:lpstr>COSTRUIRE SCHEMI E MAPPE (Esempi)</vt:lpstr>
      <vt:lpstr>QUESTIONARI</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STILI COGNITIVI, DI APPRENDIMENTO E DI INSEGNAMENTO</dc:title>
  <dc:creator>Antonia Redavid</dc:creator>
  <cp:lastModifiedBy>Antonia Redavid</cp:lastModifiedBy>
  <cp:revision>29</cp:revision>
  <dcterms:created xsi:type="dcterms:W3CDTF">2019-09-05T05:33:12Z</dcterms:created>
  <dcterms:modified xsi:type="dcterms:W3CDTF">2019-09-06T09:37:13Z</dcterms:modified>
</cp:coreProperties>
</file>